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60" autoAdjust="0"/>
  </p:normalViewPr>
  <p:slideViewPr>
    <p:cSldViewPr>
      <p:cViewPr varScale="1">
        <p:scale>
          <a:sx n="70" d="100"/>
          <a:sy n="70" d="100"/>
        </p:scale>
        <p:origin x="-677"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18D6CD-BCEA-48F8-98CD-5A1F37E66C8D}" type="datetimeFigureOut">
              <a:rPr lang="en-US" smtClean="0"/>
              <a:t>12/28/2019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44CFC-2C06-484D-933F-FDCD6C260AFB}" type="slidenum">
              <a:rPr lang="en-US" smtClean="0"/>
              <a:t>‹#›</a:t>
            </a:fld>
            <a:endParaRPr lang="en-US"/>
          </a:p>
        </p:txBody>
      </p:sp>
    </p:spTree>
    <p:extLst>
      <p:ext uri="{BB962C8B-B14F-4D97-AF65-F5344CB8AC3E}">
        <p14:creationId xmlns:p14="http://schemas.microsoft.com/office/powerpoint/2010/main" val="175597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ixabay.com/illustrations/gladiator-rome-roman-history-fight-1771625/"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https://pixabay.com/illustrations/gladiator-rome-roman-history-fight-1771625/</a:t>
            </a:r>
            <a:endParaRPr lang="en-US" dirty="0"/>
          </a:p>
        </p:txBody>
      </p:sp>
      <p:sp>
        <p:nvSpPr>
          <p:cNvPr id="4" name="Slide Number Placeholder 3"/>
          <p:cNvSpPr>
            <a:spLocks noGrp="1"/>
          </p:cNvSpPr>
          <p:nvPr>
            <p:ph type="sldNum" sz="quarter" idx="10"/>
          </p:nvPr>
        </p:nvSpPr>
        <p:spPr/>
        <p:txBody>
          <a:bodyPr/>
          <a:lstStyle/>
          <a:p>
            <a:fld id="{9B444CFC-2C06-484D-933F-FDCD6C260AFB}" type="slidenum">
              <a:rPr lang="en-US" smtClean="0"/>
              <a:t>1</a:t>
            </a:fld>
            <a:endParaRPr lang="en-US"/>
          </a:p>
        </p:txBody>
      </p:sp>
    </p:spTree>
    <p:extLst>
      <p:ext uri="{BB962C8B-B14F-4D97-AF65-F5344CB8AC3E}">
        <p14:creationId xmlns:p14="http://schemas.microsoft.com/office/powerpoint/2010/main" val="405348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v11-12 You are</a:t>
            </a:r>
          </a:p>
          <a:p>
            <a:r>
              <a:rPr lang="en-US" sz="1200" kern="1200" dirty="0" smtClean="0">
                <a:solidFill>
                  <a:schemeClr val="tx1"/>
                </a:solidFill>
                <a:effectLst/>
                <a:latin typeface="+mn-lt"/>
                <a:ea typeface="+mn-ea"/>
                <a:cs typeface="+mn-cs"/>
              </a:rPr>
              <a:t>   LORD (</a:t>
            </a:r>
            <a:r>
              <a:rPr lang="en-US" sz="1200" i="1" kern="1200" dirty="0" smtClean="0">
                <a:solidFill>
                  <a:schemeClr val="tx1"/>
                </a:solidFill>
                <a:effectLst/>
                <a:latin typeface="+mn-lt"/>
                <a:ea typeface="+mn-ea"/>
                <a:cs typeface="+mn-cs"/>
              </a:rPr>
              <a:t>Yah, Yahweh</a:t>
            </a:r>
            <a:r>
              <a:rPr lang="en-US" sz="1200" kern="1200" dirty="0" smtClean="0">
                <a:solidFill>
                  <a:schemeClr val="tx1"/>
                </a:solidFill>
                <a:effectLst/>
                <a:latin typeface="+mn-lt"/>
                <a:ea typeface="+mn-ea"/>
                <a:cs typeface="+mn-cs"/>
              </a:rPr>
              <a:t>), Eternal</a:t>
            </a:r>
          </a:p>
          <a:p>
            <a:r>
              <a:rPr lang="en-US" sz="1200" kern="1200" dirty="0" smtClean="0">
                <a:solidFill>
                  <a:schemeClr val="tx1"/>
                </a:solidFill>
                <a:effectLst/>
                <a:latin typeface="+mn-lt"/>
                <a:ea typeface="+mn-ea"/>
                <a:cs typeface="+mn-cs"/>
              </a:rPr>
              <a:t>   God- the Supreme God, Mighty</a:t>
            </a:r>
          </a:p>
          <a:p>
            <a:r>
              <a:rPr lang="en-US" sz="1200" kern="1200" dirty="0" smtClean="0">
                <a:solidFill>
                  <a:schemeClr val="tx1"/>
                </a:solidFill>
                <a:effectLst/>
                <a:latin typeface="+mn-lt"/>
                <a:ea typeface="+mn-ea"/>
                <a:cs typeface="+mn-cs"/>
              </a:rPr>
              <a:t>   of Israel- the people of God, His holy nation</a:t>
            </a:r>
          </a:p>
          <a:p>
            <a:r>
              <a:rPr lang="en-US" sz="1200" kern="1200" dirty="0" smtClean="0">
                <a:solidFill>
                  <a:schemeClr val="tx1"/>
                </a:solidFill>
                <a:effectLst/>
                <a:latin typeface="+mn-lt"/>
                <a:ea typeface="+mn-ea"/>
                <a:cs typeface="+mn-cs"/>
              </a:rPr>
              <a:t>   Father- love, family, dependency, leadership</a:t>
            </a:r>
          </a:p>
          <a:p>
            <a:r>
              <a:rPr lang="en-US" sz="1200" kern="1200" dirty="0" smtClean="0">
                <a:solidFill>
                  <a:schemeClr val="tx1"/>
                </a:solidFill>
                <a:effectLst/>
                <a:latin typeface="+mn-lt"/>
                <a:ea typeface="+mn-ea"/>
                <a:cs typeface="+mn-cs"/>
              </a:rPr>
              <a:t>   owner of greatness, power, glory, victory, majesty, heaven, earth, kingdom, riches, honor</a:t>
            </a:r>
          </a:p>
          <a:p>
            <a:r>
              <a:rPr lang="en-US" sz="1200" kern="1200" dirty="0" smtClean="0">
                <a:solidFill>
                  <a:schemeClr val="tx1"/>
                </a:solidFill>
                <a:effectLst/>
                <a:latin typeface="+mn-lt"/>
                <a:ea typeface="+mn-ea"/>
                <a:cs typeface="+mn-cs"/>
              </a:rPr>
              <a:t>      1. In learning from this, Jesus warned of prayers that are long as a show (Mt. 23:14; 6:5-8)</a:t>
            </a:r>
          </a:p>
          <a:p>
            <a:r>
              <a:rPr lang="en-US" sz="1200" kern="1200" dirty="0" smtClean="0">
                <a:solidFill>
                  <a:schemeClr val="tx1"/>
                </a:solidFill>
                <a:effectLst/>
                <a:latin typeface="+mn-lt"/>
                <a:ea typeface="+mn-ea"/>
                <a:cs typeface="+mn-cs"/>
              </a:rPr>
              <a:t>      2. Jesus was not discouraging prayers like David’s that explore the depths of God’s greatness or blessings</a:t>
            </a:r>
          </a:p>
          <a:p>
            <a:r>
              <a:rPr lang="en-US" sz="1200" kern="1200" dirty="0" smtClean="0">
                <a:solidFill>
                  <a:schemeClr val="tx1"/>
                </a:solidFill>
                <a:effectLst/>
                <a:latin typeface="+mn-lt"/>
                <a:ea typeface="+mn-ea"/>
                <a:cs typeface="+mn-cs"/>
              </a:rPr>
              <a:t>         a. there is a time for simple prayers (</a:t>
            </a:r>
            <a:r>
              <a:rPr lang="en-US" sz="1200" i="1" kern="1200" dirty="0" smtClean="0">
                <a:solidFill>
                  <a:schemeClr val="tx1"/>
                </a:solidFill>
                <a:effectLst/>
                <a:latin typeface="+mn-lt"/>
                <a:ea typeface="+mn-ea"/>
                <a:cs typeface="+mn-cs"/>
              </a:rPr>
              <a:t>Forgive them, Let this cup pass…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b. there is a time for humbly unwrapping the knowledge of God, both privately and publicly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v13-15  We are</a:t>
            </a:r>
          </a:p>
          <a:p>
            <a:r>
              <a:rPr lang="en-US" sz="1200" kern="1200" dirty="0" smtClean="0">
                <a:solidFill>
                  <a:schemeClr val="tx1"/>
                </a:solidFill>
                <a:effectLst/>
                <a:latin typeface="+mn-lt"/>
                <a:ea typeface="+mn-ea"/>
                <a:cs typeface="+mn-cs"/>
              </a:rPr>
              <a:t>   thanking and praising You</a:t>
            </a:r>
          </a:p>
          <a:p>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who am I</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who are my people?</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1. compare Ps 8:4, there: creation, here: the opportunity </a:t>
            </a:r>
            <a:r>
              <a:rPr lang="en-US" sz="1200" i="1" kern="1200" dirty="0" smtClean="0">
                <a:solidFill>
                  <a:schemeClr val="tx1"/>
                </a:solidFill>
                <a:effectLst/>
                <a:latin typeface="+mn-lt"/>
                <a:ea typeface="+mn-ea"/>
                <a:cs typeface="+mn-cs"/>
              </a:rPr>
              <a:t>to give</a:t>
            </a:r>
            <a:r>
              <a:rPr lang="en-US" sz="1200" kern="1200" dirty="0" smtClean="0">
                <a:solidFill>
                  <a:schemeClr val="tx1"/>
                </a:solidFill>
                <a:effectLst/>
                <a:latin typeface="+mn-lt"/>
                <a:ea typeface="+mn-ea"/>
                <a:cs typeface="+mn-cs"/>
              </a:rPr>
              <a:t> for God’s plan raises the same question</a:t>
            </a:r>
          </a:p>
          <a:p>
            <a:r>
              <a:rPr lang="en-US" sz="1200" kern="1200" dirty="0" smtClean="0">
                <a:solidFill>
                  <a:schemeClr val="tx1"/>
                </a:solidFill>
                <a:effectLst/>
                <a:latin typeface="+mn-lt"/>
                <a:ea typeface="+mn-ea"/>
                <a:cs typeface="+mn-cs"/>
              </a:rPr>
              <a:t>      2. we rightly are humbled when we receive from God--are we humbled when we give to God, realizing how ironic  those words are</a:t>
            </a:r>
          </a:p>
          <a:p>
            <a:r>
              <a:rPr lang="en-US" sz="1200" kern="1200" dirty="0" smtClean="0">
                <a:solidFill>
                  <a:schemeClr val="tx1"/>
                </a:solidFill>
                <a:effectLst/>
                <a:latin typeface="+mn-lt"/>
                <a:ea typeface="+mn-ea"/>
                <a:cs typeface="+mn-cs"/>
              </a:rPr>
              <a:t>      3. it is easier to be awed by what we see than by what God permits us to do for Him</a:t>
            </a:r>
          </a:p>
          <a:p>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aliens and pilgrims</a:t>
            </a:r>
            <a:r>
              <a:rPr lang="en-US" sz="1200" kern="1200" dirty="0" smtClean="0">
                <a:solidFill>
                  <a:schemeClr val="tx1"/>
                </a:solidFill>
                <a:effectLst/>
                <a:latin typeface="+mn-lt"/>
                <a:ea typeface="+mn-ea"/>
                <a:cs typeface="+mn-cs"/>
              </a:rPr>
              <a:t> (sojourners and transients)</a:t>
            </a:r>
          </a:p>
          <a:p>
            <a:r>
              <a:rPr lang="en-US" sz="1200" kern="1200" dirty="0" smtClean="0">
                <a:solidFill>
                  <a:schemeClr val="tx1"/>
                </a:solidFill>
                <a:effectLst/>
                <a:latin typeface="+mn-lt"/>
                <a:ea typeface="+mn-ea"/>
                <a:cs typeface="+mn-cs"/>
              </a:rPr>
              <a:t>      1. Abraham, Isaac, and Jacob were often travelling </a:t>
            </a:r>
          </a:p>
          <a:p>
            <a:r>
              <a:rPr lang="en-US" sz="1200" kern="1200" dirty="0" smtClean="0">
                <a:solidFill>
                  <a:schemeClr val="tx1"/>
                </a:solidFill>
                <a:effectLst/>
                <a:latin typeface="+mn-lt"/>
                <a:ea typeface="+mn-ea"/>
                <a:cs typeface="+mn-cs"/>
              </a:rPr>
              <a:t>      2. But how was David and those </a:t>
            </a:r>
            <a:r>
              <a:rPr lang="en-US" sz="1200" kern="1200" dirty="0" err="1" smtClean="0">
                <a:solidFill>
                  <a:schemeClr val="tx1"/>
                </a:solidFill>
                <a:effectLst/>
                <a:latin typeface="+mn-lt"/>
                <a:ea typeface="+mn-ea"/>
                <a:cs typeface="+mn-cs"/>
              </a:rPr>
              <a:t>ppl</a:t>
            </a:r>
            <a:r>
              <a:rPr lang="en-US" sz="1200" kern="1200" dirty="0" smtClean="0">
                <a:solidFill>
                  <a:schemeClr val="tx1"/>
                </a:solidFill>
                <a:effectLst/>
                <a:latin typeface="+mn-lt"/>
                <a:ea typeface="+mn-ea"/>
                <a:cs typeface="+mn-cs"/>
              </a:rPr>
              <a:t> aliens or pilgrims?  Heb. 11:13-16</a:t>
            </a:r>
          </a:p>
          <a:p>
            <a:r>
              <a:rPr lang="en-US" sz="1200" kern="1200" dirty="0" smtClean="0">
                <a:solidFill>
                  <a:schemeClr val="tx1"/>
                </a:solidFill>
                <a:effectLst/>
                <a:latin typeface="+mn-lt"/>
                <a:ea typeface="+mn-ea"/>
                <a:cs typeface="+mn-cs"/>
              </a:rPr>
              <a:t>      3. Living in prosperity, social peace, and health makes it easy to feel at home.</a:t>
            </a:r>
          </a:p>
          <a:p>
            <a:r>
              <a:rPr lang="en-US" sz="1200" kern="1200" dirty="0" smtClean="0">
                <a:solidFill>
                  <a:schemeClr val="tx1"/>
                </a:solidFill>
                <a:effectLst/>
                <a:latin typeface="+mn-lt"/>
                <a:ea typeface="+mn-ea"/>
                <a:cs typeface="+mn-cs"/>
              </a:rPr>
              <a:t>      4. We must dwell on the reasons we are aliens, . . . </a:t>
            </a:r>
          </a:p>
          <a:p>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as a shadow, without hope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1. shadows are weak and temporary---capable of disappearing at any moment</a:t>
            </a:r>
          </a:p>
          <a:p>
            <a:r>
              <a:rPr lang="en-US" sz="1200" kern="1200" dirty="0" smtClean="0">
                <a:solidFill>
                  <a:schemeClr val="tx1"/>
                </a:solidFill>
                <a:effectLst/>
                <a:latin typeface="+mn-lt"/>
                <a:ea typeface="+mn-ea"/>
                <a:cs typeface="+mn-cs"/>
              </a:rPr>
              <a:t>      2. hopeless (without God) implying total dependency </a:t>
            </a:r>
          </a:p>
          <a:p>
            <a:r>
              <a:rPr lang="en-US" sz="1200" kern="1200" dirty="0" smtClean="0">
                <a:solidFill>
                  <a:schemeClr val="tx1"/>
                </a:solidFill>
                <a:effectLst/>
                <a:latin typeface="+mn-lt"/>
                <a:ea typeface="+mn-ea"/>
                <a:cs typeface="+mn-cs"/>
              </a:rPr>
              <a:t>      3. Both of these are easily forgotten in prosperity, requiring us to pay attention (give thought) to the things that keep us aware of them. What does this? (choosing humble tasks, doing what is inconvenient, true worship, accepting trials, contentment, rejoice always, gratitude)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v16  </a:t>
            </a:r>
            <a:r>
              <a:rPr lang="en-US" sz="1200" i="1" kern="1200" dirty="0" smtClean="0">
                <a:solidFill>
                  <a:schemeClr val="tx1"/>
                </a:solidFill>
                <a:effectLst/>
                <a:latin typeface="+mn-lt"/>
                <a:ea typeface="+mn-ea"/>
                <a:cs typeface="+mn-cs"/>
              </a:rPr>
              <a:t>All this abundance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is from Your hand…is all Your own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1. what is </a:t>
            </a:r>
            <a:r>
              <a:rPr lang="en-US" sz="1200" i="1" kern="1200" dirty="0" smtClean="0">
                <a:solidFill>
                  <a:schemeClr val="tx1"/>
                </a:solidFill>
                <a:effectLst/>
                <a:latin typeface="+mn-lt"/>
                <a:ea typeface="+mn-ea"/>
                <a:cs typeface="+mn-cs"/>
              </a:rPr>
              <a:t>this abundance</a:t>
            </a:r>
            <a:r>
              <a:rPr lang="en-US" sz="1200" kern="1200" dirty="0" smtClean="0">
                <a:solidFill>
                  <a:schemeClr val="tx1"/>
                </a:solidFill>
                <a:effectLst/>
                <a:latin typeface="+mn-lt"/>
                <a:ea typeface="+mn-ea"/>
                <a:cs typeface="+mn-cs"/>
              </a:rPr>
              <a:t>? a lot (more than any of us have), but it is a “drop in the bucket” of Am. wealth</a:t>
            </a:r>
          </a:p>
          <a:p>
            <a:r>
              <a:rPr lang="en-US" sz="1200" kern="1200" dirty="0" smtClean="0">
                <a:solidFill>
                  <a:schemeClr val="tx1"/>
                </a:solidFill>
                <a:effectLst/>
                <a:latin typeface="+mn-lt"/>
                <a:ea typeface="+mn-ea"/>
                <a:cs typeface="+mn-cs"/>
              </a:rPr>
              <a:t>   2. Obviously </a:t>
            </a:r>
            <a:r>
              <a:rPr lang="en-US" sz="1200" i="1" kern="1200" dirty="0" smtClean="0">
                <a:solidFill>
                  <a:schemeClr val="tx1"/>
                </a:solidFill>
                <a:effectLst/>
                <a:latin typeface="+mn-lt"/>
                <a:ea typeface="+mn-ea"/>
                <a:cs typeface="+mn-cs"/>
              </a:rPr>
              <a:t>an abundance </a:t>
            </a:r>
            <a:r>
              <a:rPr lang="en-US" sz="1200" kern="1200" dirty="0" smtClean="0">
                <a:solidFill>
                  <a:schemeClr val="tx1"/>
                </a:solidFill>
                <a:effectLst/>
                <a:latin typeface="+mn-lt"/>
                <a:ea typeface="+mn-ea"/>
                <a:cs typeface="+mn-cs"/>
              </a:rPr>
              <a:t>is not sinful but Solomon later warned, </a:t>
            </a:r>
            <a:r>
              <a:rPr lang="en-US" sz="1200" i="1" kern="1200" dirty="0" smtClean="0">
                <a:solidFill>
                  <a:schemeClr val="tx1"/>
                </a:solidFill>
                <a:effectLst/>
                <a:latin typeface="+mn-lt"/>
                <a:ea typeface="+mn-ea"/>
                <a:cs typeface="+mn-cs"/>
              </a:rPr>
              <a:t>Luxury…</a:t>
            </a:r>
            <a:r>
              <a:rPr lang="en-US" sz="1200" kern="1200" dirty="0" smtClean="0">
                <a:solidFill>
                  <a:schemeClr val="tx1"/>
                </a:solidFill>
                <a:effectLst/>
                <a:latin typeface="+mn-lt"/>
                <a:ea typeface="+mn-ea"/>
                <a:cs typeface="+mn-cs"/>
              </a:rPr>
              <a:t> (Prov. 19:10)</a:t>
            </a:r>
          </a:p>
          <a:p>
            <a:r>
              <a:rPr lang="en-US" sz="1200" kern="1200" dirty="0" smtClean="0">
                <a:solidFill>
                  <a:schemeClr val="tx1"/>
                </a:solidFill>
                <a:effectLst/>
                <a:latin typeface="+mn-lt"/>
                <a:ea typeface="+mn-ea"/>
                <a:cs typeface="+mn-cs"/>
              </a:rPr>
              <a:t>   3. what happens when </a:t>
            </a:r>
          </a:p>
          <a:p>
            <a:r>
              <a:rPr lang="en-US" sz="1200" kern="1200" dirty="0" smtClean="0">
                <a:solidFill>
                  <a:schemeClr val="tx1"/>
                </a:solidFill>
                <a:effectLst/>
                <a:latin typeface="+mn-lt"/>
                <a:ea typeface="+mn-ea"/>
                <a:cs typeface="+mn-cs"/>
              </a:rPr>
              <a:t>      a. people, whose money says </a:t>
            </a:r>
            <a:r>
              <a:rPr lang="en-US" sz="1200" i="1" kern="1200" dirty="0" smtClean="0">
                <a:solidFill>
                  <a:schemeClr val="tx1"/>
                </a:solidFill>
                <a:effectLst/>
                <a:latin typeface="+mn-lt"/>
                <a:ea typeface="+mn-ea"/>
                <a:cs typeface="+mn-cs"/>
              </a:rPr>
              <a:t>In God We Trust</a:t>
            </a:r>
            <a:r>
              <a:rPr lang="en-US" sz="1200" kern="1200" dirty="0" smtClean="0">
                <a:solidFill>
                  <a:schemeClr val="tx1"/>
                </a:solidFill>
                <a:effectLst/>
                <a:latin typeface="+mn-lt"/>
                <a:ea typeface="+mn-ea"/>
                <a:cs typeface="+mn-cs"/>
              </a:rPr>
              <a:t>, make the economy the #1 </a:t>
            </a:r>
            <a:r>
              <a:rPr lang="en-US" sz="1200" kern="1200" dirty="0" err="1" smtClean="0">
                <a:solidFill>
                  <a:schemeClr val="tx1"/>
                </a:solidFill>
                <a:effectLst/>
                <a:latin typeface="+mn-lt"/>
                <a:ea typeface="+mn-ea"/>
                <a:cs typeface="+mn-cs"/>
              </a:rPr>
              <a:t>nat’l</a:t>
            </a:r>
            <a:r>
              <a:rPr lang="en-US" sz="1200" kern="1200" dirty="0" smtClean="0">
                <a:solidFill>
                  <a:schemeClr val="tx1"/>
                </a:solidFill>
                <a:effectLst/>
                <a:latin typeface="+mn-lt"/>
                <a:ea typeface="+mn-ea"/>
                <a:cs typeface="+mn-cs"/>
              </a:rPr>
              <a:t> priority (vote, policy)? </a:t>
            </a:r>
            <a:r>
              <a:rPr lang="en-US" sz="1200" kern="1200" dirty="0" err="1" smtClean="0">
                <a:solidFill>
                  <a:schemeClr val="tx1"/>
                </a:solidFill>
                <a:effectLst/>
                <a:latin typeface="+mn-lt"/>
                <a:ea typeface="+mn-ea"/>
                <a:cs typeface="+mn-cs"/>
              </a:rPr>
              <a:t>Pr</a:t>
            </a:r>
            <a:r>
              <a:rPr lang="en-US" sz="1200" kern="1200" dirty="0" smtClean="0">
                <a:solidFill>
                  <a:schemeClr val="tx1"/>
                </a:solidFill>
                <a:effectLst/>
                <a:latin typeface="+mn-lt"/>
                <a:ea typeface="+mn-ea"/>
                <a:cs typeface="+mn-cs"/>
              </a:rPr>
              <a:t> 14:34</a:t>
            </a:r>
          </a:p>
          <a:p>
            <a:r>
              <a:rPr lang="en-US" sz="1200" kern="1200" dirty="0" smtClean="0">
                <a:solidFill>
                  <a:schemeClr val="tx1"/>
                </a:solidFill>
                <a:effectLst/>
                <a:latin typeface="+mn-lt"/>
                <a:ea typeface="+mn-ea"/>
                <a:cs typeface="+mn-cs"/>
              </a:rPr>
              <a:t>      b. the deceitfulness of riches grows in God’s </a:t>
            </a:r>
            <a:r>
              <a:rPr lang="en-US" sz="1200" kern="1200" dirty="0" err="1" smtClean="0">
                <a:solidFill>
                  <a:schemeClr val="tx1"/>
                </a:solidFill>
                <a:effectLst/>
                <a:latin typeface="+mn-lt"/>
                <a:ea typeface="+mn-ea"/>
                <a:cs typeface="+mn-cs"/>
              </a:rPr>
              <a:t>ppl</a:t>
            </a:r>
            <a:r>
              <a:rPr lang="en-US" sz="1200" kern="1200" dirty="0" smtClean="0">
                <a:solidFill>
                  <a:schemeClr val="tx1"/>
                </a:solidFill>
                <a:effectLst/>
                <a:latin typeface="+mn-lt"/>
                <a:ea typeface="+mn-ea"/>
                <a:cs typeface="+mn-cs"/>
              </a:rPr>
              <a:t>? Mt. 13:22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v17  </a:t>
            </a:r>
            <a:r>
              <a:rPr lang="en-US" sz="1200" i="1" kern="1200" dirty="0" smtClean="0">
                <a:solidFill>
                  <a:schemeClr val="tx1"/>
                </a:solidFill>
                <a:effectLst/>
                <a:latin typeface="+mn-lt"/>
                <a:ea typeface="+mn-ea"/>
                <a:cs typeface="+mn-cs"/>
              </a:rPr>
              <a:t>You test the heart</a:t>
            </a:r>
            <a:r>
              <a:rPr lang="en-US" sz="1200" kern="1200" dirty="0" smtClean="0">
                <a:solidFill>
                  <a:schemeClr val="tx1"/>
                </a:solidFill>
                <a:effectLst/>
                <a:latin typeface="+mn-lt"/>
                <a:ea typeface="+mn-ea"/>
                <a:cs typeface="+mn-cs"/>
              </a:rPr>
              <a:t> (David acknowledges 3 views of one’s heart)</a:t>
            </a:r>
          </a:p>
          <a:p>
            <a:r>
              <a:rPr lang="en-US" sz="1200" kern="1200" dirty="0" smtClean="0">
                <a:solidFill>
                  <a:schemeClr val="tx1"/>
                </a:solidFill>
                <a:effectLst/>
                <a:latin typeface="+mn-lt"/>
                <a:ea typeface="+mn-ea"/>
                <a:cs typeface="+mn-cs"/>
              </a:rPr>
              <a:t>   1. God’s, looks to see if uprightness is there</a:t>
            </a:r>
          </a:p>
          <a:p>
            <a:r>
              <a:rPr lang="en-US" sz="1200" kern="1200" dirty="0" smtClean="0">
                <a:solidFill>
                  <a:schemeClr val="tx1"/>
                </a:solidFill>
                <a:effectLst/>
                <a:latin typeface="+mn-lt"/>
                <a:ea typeface="+mn-ea"/>
                <a:cs typeface="+mn-cs"/>
              </a:rPr>
              <a:t>   2. Self, David has examined his own heart  (1 Cor. 4)</a:t>
            </a:r>
          </a:p>
          <a:p>
            <a:r>
              <a:rPr lang="en-US" sz="1200" kern="1200" dirty="0" smtClean="0">
                <a:solidFill>
                  <a:schemeClr val="tx1"/>
                </a:solidFill>
                <a:effectLst/>
                <a:latin typeface="+mn-lt"/>
                <a:ea typeface="+mn-ea"/>
                <a:cs typeface="+mn-cs"/>
              </a:rPr>
              <a:t>   3. Others,  Of course David cannot see their heart but has seen the fruit of these leaders on this occasion</a:t>
            </a:r>
          </a:p>
          <a:p>
            <a:r>
              <a:rPr lang="en-US" sz="1200" kern="1200" dirty="0" smtClean="0">
                <a:solidFill>
                  <a:schemeClr val="tx1"/>
                </a:solidFill>
                <a:effectLst/>
                <a:latin typeface="+mn-lt"/>
                <a:ea typeface="+mn-ea"/>
                <a:cs typeface="+mn-cs"/>
              </a:rPr>
              <a:t>   4. 1 Cor. 4:3-5  Paul acknowledges the same</a:t>
            </a:r>
          </a:p>
          <a:p>
            <a:r>
              <a:rPr lang="en-US" sz="1200" kern="1200" dirty="0" smtClean="0">
                <a:solidFill>
                  <a:schemeClr val="tx1"/>
                </a:solidFill>
                <a:effectLst/>
                <a:latin typeface="+mn-lt"/>
                <a:ea typeface="+mn-ea"/>
                <a:cs typeface="+mn-cs"/>
              </a:rPr>
              <a:t>      a. the judgment of others is limited to what they can see</a:t>
            </a:r>
          </a:p>
          <a:p>
            <a:r>
              <a:rPr lang="en-US" sz="1200" kern="1200" dirty="0" smtClean="0">
                <a:solidFill>
                  <a:schemeClr val="tx1"/>
                </a:solidFill>
                <a:effectLst/>
                <a:latin typeface="+mn-lt"/>
                <a:ea typeface="+mn-ea"/>
                <a:cs typeface="+mn-cs"/>
              </a:rPr>
              <a:t>      b. </a:t>
            </a:r>
            <a:r>
              <a:rPr lang="en-US" sz="1200" i="1" kern="1200" dirty="0" smtClean="0">
                <a:solidFill>
                  <a:schemeClr val="tx1"/>
                </a:solidFill>
                <a:effectLst/>
                <a:latin typeface="+mn-lt"/>
                <a:ea typeface="+mn-ea"/>
                <a:cs typeface="+mn-cs"/>
              </a:rPr>
              <a:t>I know of nothing against myself</a:t>
            </a:r>
            <a:r>
              <a:rPr lang="en-US" sz="1200" kern="1200" dirty="0" smtClean="0">
                <a:solidFill>
                  <a:schemeClr val="tx1"/>
                </a:solidFill>
                <a:effectLst/>
                <a:latin typeface="+mn-lt"/>
                <a:ea typeface="+mn-ea"/>
                <a:cs typeface="+mn-cs"/>
              </a:rPr>
              <a:t>  Paul did not believe he constantly sinned, had a clear conscience</a:t>
            </a:r>
          </a:p>
          <a:p>
            <a:r>
              <a:rPr lang="en-US" sz="1200" kern="1200" dirty="0" smtClean="0">
                <a:solidFill>
                  <a:schemeClr val="tx1"/>
                </a:solidFill>
                <a:effectLst/>
                <a:latin typeface="+mn-lt"/>
                <a:ea typeface="+mn-ea"/>
                <a:cs typeface="+mn-cs"/>
              </a:rPr>
              <a:t>      c. A clear conscience did not guarantee that Paul was blameless for God is the Lord and judge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v18  Help us never change our hearts</a:t>
            </a:r>
          </a:p>
          <a:p>
            <a:r>
              <a:rPr lang="en-US" sz="1200" kern="1200" dirty="0" smtClean="0">
                <a:solidFill>
                  <a:schemeClr val="tx1"/>
                </a:solidFill>
                <a:effectLst/>
                <a:latin typeface="+mn-lt"/>
                <a:ea typeface="+mn-ea"/>
                <a:cs typeface="+mn-cs"/>
              </a:rPr>
              <a:t>   1. keep this willingness and loyalty in the intent of the thought of the heart </a:t>
            </a:r>
          </a:p>
          <a:p>
            <a:r>
              <a:rPr lang="en-US" sz="1200" kern="1200" dirty="0" smtClean="0">
                <a:solidFill>
                  <a:schemeClr val="tx1"/>
                </a:solidFill>
                <a:effectLst/>
                <a:latin typeface="+mn-lt"/>
                <a:ea typeface="+mn-ea"/>
                <a:cs typeface="+mn-cs"/>
              </a:rPr>
              <a:t>      a. he is not praying that they will always give this same amount</a:t>
            </a:r>
          </a:p>
          <a:p>
            <a:r>
              <a:rPr lang="en-US" sz="1200" kern="1200" dirty="0" smtClean="0">
                <a:solidFill>
                  <a:schemeClr val="tx1"/>
                </a:solidFill>
                <a:effectLst/>
                <a:latin typeface="+mn-lt"/>
                <a:ea typeface="+mn-ea"/>
                <a:cs typeface="+mn-cs"/>
              </a:rPr>
              <a:t>      b. he is praying that what motivated them to give will remain deep, deep, deep in them</a:t>
            </a:r>
          </a:p>
          <a:p>
            <a:r>
              <a:rPr lang="en-US" sz="1200" kern="1200" dirty="0" smtClean="0">
                <a:solidFill>
                  <a:schemeClr val="tx1"/>
                </a:solidFill>
                <a:effectLst/>
                <a:latin typeface="+mn-lt"/>
                <a:ea typeface="+mn-ea"/>
                <a:cs typeface="+mn-cs"/>
              </a:rPr>
              <a:t>      c. what is the most recent occasion where giving involved deep thought and significant sacrifice?</a:t>
            </a: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the more of you that is involved in whatever you willingly give ($, time, skills, experience), the more the intent of the thought of your heart is changed.</a:t>
            </a:r>
          </a:p>
          <a:p>
            <a:r>
              <a:rPr lang="en-US" sz="1200" kern="1200" dirty="0" smtClean="0">
                <a:solidFill>
                  <a:schemeClr val="tx1"/>
                </a:solidFill>
                <a:effectLst/>
                <a:latin typeface="+mn-lt"/>
                <a:ea typeface="+mn-ea"/>
                <a:cs typeface="+mn-cs"/>
              </a:rPr>
              <a:t>         ii. this is true when giving to neighbor, friend, spouse, and God.  </a:t>
            </a:r>
          </a:p>
          <a:p>
            <a:r>
              <a:rPr lang="en-US" sz="1200" kern="1200" dirty="0" smtClean="0">
                <a:solidFill>
                  <a:schemeClr val="tx1"/>
                </a:solidFill>
                <a:effectLst/>
                <a:latin typeface="+mn-lt"/>
                <a:ea typeface="+mn-ea"/>
                <a:cs typeface="+mn-cs"/>
              </a:rPr>
              <a:t>   2. Fix their (our) hearts toward You</a:t>
            </a:r>
          </a:p>
          <a:p>
            <a:r>
              <a:rPr lang="en-US" sz="1200" kern="1200" dirty="0" smtClean="0">
                <a:solidFill>
                  <a:schemeClr val="tx1"/>
                </a:solidFill>
                <a:effectLst/>
                <a:latin typeface="+mn-lt"/>
                <a:ea typeface="+mn-ea"/>
                <a:cs typeface="+mn-cs"/>
              </a:rPr>
              <a:t>      a. fix = establish = make it ready</a:t>
            </a:r>
          </a:p>
          <a:p>
            <a:r>
              <a:rPr lang="en-US" sz="1200" kern="1200" dirty="0" smtClean="0">
                <a:solidFill>
                  <a:schemeClr val="tx1"/>
                </a:solidFill>
                <a:effectLst/>
                <a:latin typeface="+mn-lt"/>
                <a:ea typeface="+mn-ea"/>
                <a:cs typeface="+mn-cs"/>
              </a:rPr>
              <a:t>      b. This meant much more to David than a mere fund-raising campaign--he knew it was an opportunity to deepen the people’s heart for God. </a:t>
            </a:r>
          </a:p>
          <a:p>
            <a:r>
              <a:rPr lang="en-US" sz="1200" kern="1200" dirty="0" smtClean="0">
                <a:solidFill>
                  <a:schemeClr val="tx1"/>
                </a:solidFill>
                <a:effectLst/>
                <a:latin typeface="+mn-lt"/>
                <a:ea typeface="+mn-ea"/>
                <a:cs typeface="+mn-cs"/>
              </a:rPr>
              <a:t>      c. David knew, Solomon would learn, and Jesus warned of what abundance often does to people’s heart.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v19  Give my son…</a:t>
            </a:r>
          </a:p>
          <a:p>
            <a:r>
              <a:rPr lang="en-US" sz="1200" kern="1200" dirty="0" smtClean="0">
                <a:solidFill>
                  <a:schemeClr val="tx1"/>
                </a:solidFill>
                <a:effectLst/>
                <a:latin typeface="+mn-lt"/>
                <a:ea typeface="+mn-ea"/>
                <a:cs typeface="+mn-cs"/>
              </a:rPr>
              <a:t>   1. David especially prayed for his son, young and inexperienced (v1)</a:t>
            </a:r>
          </a:p>
          <a:p>
            <a:r>
              <a:rPr lang="en-US" sz="1200" kern="1200" dirty="0" smtClean="0">
                <a:solidFill>
                  <a:schemeClr val="tx1"/>
                </a:solidFill>
                <a:effectLst/>
                <a:latin typeface="+mn-lt"/>
                <a:ea typeface="+mn-ea"/>
                <a:cs typeface="+mn-cs"/>
              </a:rPr>
              <a:t>   2. a loyal heart</a:t>
            </a:r>
          </a:p>
          <a:p>
            <a:r>
              <a:rPr lang="en-US" sz="1200" kern="1200" dirty="0" smtClean="0">
                <a:solidFill>
                  <a:schemeClr val="tx1"/>
                </a:solidFill>
                <a:effectLst/>
                <a:latin typeface="+mn-lt"/>
                <a:ea typeface="+mn-ea"/>
                <a:cs typeface="+mn-cs"/>
              </a:rPr>
              <a:t>   3. keep commandments, testimonies, statutes to build</a:t>
            </a:r>
          </a:p>
          <a:p>
            <a:r>
              <a:rPr lang="en-US" sz="1200" kern="1200" dirty="0" smtClean="0">
                <a:solidFill>
                  <a:schemeClr val="tx1"/>
                </a:solidFill>
                <a:effectLst/>
                <a:latin typeface="+mn-lt"/>
                <a:ea typeface="+mn-ea"/>
                <a:cs typeface="+mn-cs"/>
              </a:rPr>
              <a:t>      a. abundance doesn’t have all these restrictions but makes life appear almost limitless</a:t>
            </a:r>
          </a:p>
          <a:p>
            <a:r>
              <a:rPr lang="en-US" sz="1200" kern="1200" dirty="0" smtClean="0">
                <a:solidFill>
                  <a:schemeClr val="tx1"/>
                </a:solidFill>
                <a:effectLst/>
                <a:latin typeface="+mn-lt"/>
                <a:ea typeface="+mn-ea"/>
                <a:cs typeface="+mn-cs"/>
              </a:rPr>
              <a:t>      b. per Ps. 119, David knew the value of the </a:t>
            </a:r>
            <a:r>
              <a:rPr lang="en-US" sz="1200" kern="1200" dirty="0" err="1" smtClean="0">
                <a:solidFill>
                  <a:schemeClr val="tx1"/>
                </a:solidFill>
                <a:effectLst/>
                <a:latin typeface="+mn-lt"/>
                <a:ea typeface="+mn-ea"/>
                <a:cs typeface="+mn-cs"/>
              </a:rPr>
              <a:t>comm</a:t>
            </a:r>
            <a:r>
              <a:rPr lang="en-US" sz="1200" kern="1200" dirty="0" smtClean="0">
                <a:solidFill>
                  <a:schemeClr val="tx1"/>
                </a:solidFill>
                <a:effectLst/>
                <a:latin typeface="+mn-lt"/>
                <a:ea typeface="+mn-ea"/>
                <a:cs typeface="+mn-cs"/>
              </a:rPr>
              <a:t>-test-stat, not only those related to the temple</a:t>
            </a:r>
          </a:p>
          <a:p>
            <a:r>
              <a:rPr lang="en-US" sz="1200" kern="1200" dirty="0" smtClean="0">
                <a:solidFill>
                  <a:schemeClr val="tx1"/>
                </a:solidFill>
                <a:effectLst/>
                <a:latin typeface="+mn-lt"/>
                <a:ea typeface="+mn-ea"/>
                <a:cs typeface="+mn-cs"/>
              </a:rPr>
              <a:t>   4. How are young and inexperienced children influenced by abundance?</a:t>
            </a:r>
          </a:p>
          <a:p>
            <a:r>
              <a:rPr lang="en-US" sz="1200" kern="1200" dirty="0" smtClean="0">
                <a:solidFill>
                  <a:schemeClr val="tx1"/>
                </a:solidFill>
                <a:effectLst/>
                <a:latin typeface="+mn-lt"/>
                <a:ea typeface="+mn-ea"/>
                <a:cs typeface="+mn-cs"/>
              </a:rPr>
              <a:t>   5. if Jesus’ warned His disciples… (Mt. 19:23), what is needed by the “young and inexperienced” who have abundance? </a:t>
            </a:r>
          </a:p>
          <a:p>
            <a:r>
              <a:rPr lang="en-US" sz="1200" kern="1200" dirty="0" smtClean="0">
                <a:solidFill>
                  <a:schemeClr val="tx1"/>
                </a:solidFill>
                <a:effectLst/>
                <a:latin typeface="+mn-lt"/>
                <a:ea typeface="+mn-ea"/>
                <a:cs typeface="+mn-cs"/>
              </a:rPr>
              <a:t>      a. to hear people today pray like David did</a:t>
            </a:r>
          </a:p>
          <a:p>
            <a:r>
              <a:rPr lang="en-US" sz="1200" kern="1200" dirty="0" smtClean="0">
                <a:solidFill>
                  <a:schemeClr val="tx1"/>
                </a:solidFill>
                <a:effectLst/>
                <a:latin typeface="+mn-lt"/>
                <a:ea typeface="+mn-ea"/>
                <a:cs typeface="+mn-cs"/>
              </a:rPr>
              <a:t>      b. to have someone praying </a:t>
            </a:r>
            <a:r>
              <a:rPr lang="en-US" sz="1200" i="1" kern="1200" dirty="0" smtClean="0">
                <a:solidFill>
                  <a:schemeClr val="tx1"/>
                </a:solidFill>
                <a:effectLst/>
                <a:latin typeface="+mn-lt"/>
                <a:ea typeface="+mn-ea"/>
                <a:cs typeface="+mn-cs"/>
              </a:rPr>
              <a:t>for them</a:t>
            </a:r>
            <a:r>
              <a:rPr lang="en-US" sz="1200" kern="1200" dirty="0" smtClean="0">
                <a:solidFill>
                  <a:schemeClr val="tx1"/>
                </a:solidFill>
                <a:effectLst/>
                <a:latin typeface="+mn-lt"/>
                <a:ea typeface="+mn-ea"/>
                <a:cs typeface="+mn-cs"/>
              </a:rPr>
              <a:t> like David did for Solomon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Whether upper class, middle class, or lower class, Satan has a plan to attack our hearts and faith.</a:t>
            </a:r>
          </a:p>
          <a:p>
            <a:r>
              <a:rPr lang="en-US" sz="1200" kern="1200" dirty="0" smtClean="0">
                <a:solidFill>
                  <a:schemeClr val="tx1"/>
                </a:solidFill>
                <a:effectLst/>
                <a:latin typeface="+mn-lt"/>
                <a:ea typeface="+mn-ea"/>
                <a:cs typeface="+mn-cs"/>
              </a:rPr>
              <a:t>Among the many things we need in this battle, is prayer.</a:t>
            </a:r>
          </a:p>
        </p:txBody>
      </p:sp>
      <p:sp>
        <p:nvSpPr>
          <p:cNvPr id="4" name="Slide Number Placeholder 3"/>
          <p:cNvSpPr>
            <a:spLocks noGrp="1"/>
          </p:cNvSpPr>
          <p:nvPr>
            <p:ph type="sldNum" sz="quarter" idx="10"/>
          </p:nvPr>
        </p:nvSpPr>
        <p:spPr/>
        <p:txBody>
          <a:bodyPr/>
          <a:lstStyle/>
          <a:p>
            <a:fld id="{9B444CFC-2C06-484D-933F-FDCD6C260AFB}" type="slidenum">
              <a:rPr lang="en-US" smtClean="0"/>
              <a:t>2</a:t>
            </a:fld>
            <a:endParaRPr lang="en-US"/>
          </a:p>
        </p:txBody>
      </p:sp>
    </p:spTree>
    <p:extLst>
      <p:ext uri="{BB962C8B-B14F-4D97-AF65-F5344CB8AC3E}">
        <p14:creationId xmlns:p14="http://schemas.microsoft.com/office/powerpoint/2010/main" val="359451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7B2338-BC13-4CFB-B5AC-98A45BF23DC1}"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3819117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7B2338-BC13-4CFB-B5AC-98A45BF23DC1}"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366239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7B2338-BC13-4CFB-B5AC-98A45BF23DC1}"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178987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7B2338-BC13-4CFB-B5AC-98A45BF23DC1}"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1810403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7B2338-BC13-4CFB-B5AC-98A45BF23DC1}"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90385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7B2338-BC13-4CFB-B5AC-98A45BF23DC1}"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2809587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7B2338-BC13-4CFB-B5AC-98A45BF23DC1}" type="datetimeFigureOut">
              <a:rPr lang="en-US" smtClean="0"/>
              <a:t>12/28/2019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297681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7B2338-BC13-4CFB-B5AC-98A45BF23DC1}" type="datetimeFigureOut">
              <a:rPr lang="en-US" smtClean="0"/>
              <a:t>12/28/2019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719296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7B2338-BC13-4CFB-B5AC-98A45BF23DC1}" type="datetimeFigureOut">
              <a:rPr lang="en-US" smtClean="0"/>
              <a:t>12/28/2019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659166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7B2338-BC13-4CFB-B5AC-98A45BF23DC1}"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3705790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7B2338-BC13-4CFB-B5AC-98A45BF23DC1}"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6BD34-C6D4-4A9E-97A9-D91CA2F444C8}" type="slidenum">
              <a:rPr lang="en-US" smtClean="0"/>
              <a:t>‹#›</a:t>
            </a:fld>
            <a:endParaRPr lang="en-US"/>
          </a:p>
        </p:txBody>
      </p:sp>
    </p:spTree>
    <p:extLst>
      <p:ext uri="{BB962C8B-B14F-4D97-AF65-F5344CB8AC3E}">
        <p14:creationId xmlns:p14="http://schemas.microsoft.com/office/powerpoint/2010/main" val="75046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B2338-BC13-4CFB-B5AC-98A45BF23DC1}" type="datetimeFigureOut">
              <a:rPr lang="en-US" smtClean="0"/>
              <a:t>12/28/2019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6BD34-C6D4-4A9E-97A9-D91CA2F444C8}" type="slidenum">
              <a:rPr lang="en-US" smtClean="0"/>
              <a:t>‹#›</a:t>
            </a:fld>
            <a:endParaRPr lang="en-US"/>
          </a:p>
        </p:txBody>
      </p:sp>
    </p:spTree>
    <p:extLst>
      <p:ext uri="{BB962C8B-B14F-4D97-AF65-F5344CB8AC3E}">
        <p14:creationId xmlns:p14="http://schemas.microsoft.com/office/powerpoint/2010/main" val="40132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marL="0" indent="0">
              <a:buNone/>
            </a:pPr>
            <a:r>
              <a:rPr lang="en-US" dirty="0" smtClean="0"/>
              <a:t>But You, O LORD, are a shield for me, </a:t>
            </a:r>
            <a:br>
              <a:rPr lang="en-US" dirty="0" smtClean="0"/>
            </a:br>
            <a:r>
              <a:rPr lang="en-US" dirty="0" smtClean="0"/>
              <a:t>  My glory and the One who lifts up my head. </a:t>
            </a:r>
          </a:p>
          <a:p>
            <a:pPr marL="0" indent="0">
              <a:buNone/>
            </a:pPr>
            <a:r>
              <a:rPr lang="en-US" dirty="0" smtClean="0"/>
              <a:t>Salvation belongs to the LORD. </a:t>
            </a:r>
            <a:br>
              <a:rPr lang="en-US" dirty="0" smtClean="0"/>
            </a:br>
            <a:r>
              <a:rPr lang="en-US" dirty="0" smtClean="0"/>
              <a:t>  Your blessing is upon Your people.   Selah </a:t>
            </a:r>
            <a:r>
              <a:rPr lang="en-US" sz="2400" dirty="0" smtClean="0"/>
              <a:t> </a:t>
            </a:r>
          </a:p>
          <a:p>
            <a:pPr marL="0" indent="0">
              <a:buNone/>
            </a:pPr>
            <a:r>
              <a:rPr lang="en-US" sz="2400" dirty="0" smtClean="0"/>
              <a:t>Psalms 3:3, 8</a:t>
            </a:r>
            <a:r>
              <a:rPr lang="en-US" sz="1600" dirty="0" smtClean="0"/>
              <a:t> NKJV</a:t>
            </a:r>
            <a:endParaRPr lang="en-US" dirty="0" smtClean="0"/>
          </a:p>
          <a:p>
            <a:pPr marL="0" indent="0">
              <a:buNone/>
            </a:pPr>
            <a:endParaRPr lang="en-US" dirty="0" smtClean="0"/>
          </a:p>
          <a:p>
            <a:pPr marL="0" indent="0">
              <a:buNone/>
            </a:pPr>
            <a:endParaRPr lang="en-US" dirty="0"/>
          </a:p>
        </p:txBody>
      </p:sp>
      <p:pic>
        <p:nvPicPr>
          <p:cNvPr id="3074" name="Picture 2" descr="Gladiator, Rome, Roman History, Fight"/>
          <p:cNvPicPr>
            <a:picLocks noChangeAspect="1" noChangeArrowheads="1"/>
          </p:cNvPicPr>
          <p:nvPr/>
        </p:nvPicPr>
        <p:blipFill rotWithShape="1">
          <a:blip r:embed="rId3">
            <a:extLst>
              <a:ext uri="{28A0092B-C50C-407E-A947-70E740481C1C}">
                <a14:useLocalDpi xmlns:a14="http://schemas.microsoft.com/office/drawing/2010/main" val="0"/>
              </a:ext>
            </a:extLst>
          </a:blip>
          <a:srcRect l="20068" b="42177"/>
          <a:stretch/>
        </p:blipFill>
        <p:spPr bwMode="auto">
          <a:xfrm>
            <a:off x="6447865" y="4191001"/>
            <a:ext cx="3686735"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328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David’s Prayer During Prosperity</a:t>
            </a:r>
            <a:r>
              <a:rPr lang="en-US" dirty="0" smtClean="0">
                <a:latin typeface="Segoe UI Semibold" panose="020B0702040204020203" pitchFamily="34" charset="0"/>
                <a:cs typeface="Segoe UI Semibold" panose="020B0702040204020203" pitchFamily="34" charset="0"/>
              </a:rPr>
              <a:t/>
            </a:r>
            <a:br>
              <a:rPr lang="en-US" dirty="0" smtClean="0">
                <a:latin typeface="Segoe UI Semibold" panose="020B0702040204020203" pitchFamily="34" charset="0"/>
                <a:cs typeface="Segoe UI Semibold" panose="020B0702040204020203" pitchFamily="34" charset="0"/>
              </a:rPr>
            </a:br>
            <a:r>
              <a:rPr lang="en-US" sz="3100" dirty="0" smtClean="0">
                <a:latin typeface="+mn-lt"/>
                <a:cs typeface="Segoe UI Semibold" panose="020B0702040204020203" pitchFamily="34" charset="0"/>
              </a:rPr>
              <a:t>1 Chronicles 29</a:t>
            </a:r>
            <a:endParaRPr lang="en-US" sz="3100" dirty="0">
              <a:latin typeface="+mn-lt"/>
              <a:cs typeface="Segoe UI Semibold" panose="020B0702040204020203" pitchFamily="34" charset="0"/>
            </a:endParaRPr>
          </a:p>
        </p:txBody>
      </p:sp>
      <p:sp>
        <p:nvSpPr>
          <p:cNvPr id="3" name="Content Placeholder 2"/>
          <p:cNvSpPr>
            <a:spLocks noGrp="1"/>
          </p:cNvSpPr>
          <p:nvPr>
            <p:ph idx="1"/>
          </p:nvPr>
        </p:nvSpPr>
        <p:spPr>
          <a:xfrm>
            <a:off x="304800" y="1798637"/>
            <a:ext cx="8458200" cy="4525963"/>
          </a:xfrm>
        </p:spPr>
        <p:txBody>
          <a:bodyPr/>
          <a:lstStyle/>
          <a:p>
            <a:pPr marL="0" indent="0">
              <a:buNone/>
            </a:pPr>
            <a:r>
              <a:rPr lang="en-US" dirty="0" smtClean="0"/>
              <a:t>v11-12  You are. . .</a:t>
            </a:r>
          </a:p>
          <a:p>
            <a:pPr marL="0" indent="0">
              <a:buNone/>
            </a:pPr>
            <a:r>
              <a:rPr lang="en-US" dirty="0" smtClean="0"/>
              <a:t>v13-15  We are. . .  </a:t>
            </a:r>
            <a:r>
              <a:rPr lang="en-US" sz="2800" dirty="0" smtClean="0"/>
              <a:t>Ps. 8:4; Heb. 11:13-16</a:t>
            </a:r>
            <a:endParaRPr lang="en-US" dirty="0" smtClean="0"/>
          </a:p>
          <a:p>
            <a:pPr marL="0" indent="0">
              <a:buNone/>
            </a:pPr>
            <a:r>
              <a:rPr lang="en-US" dirty="0" smtClean="0"/>
              <a:t>v16  </a:t>
            </a:r>
            <a:r>
              <a:rPr lang="en-US" i="1" dirty="0" smtClean="0"/>
              <a:t>All this abundance</a:t>
            </a:r>
            <a:r>
              <a:rPr lang="en-US" dirty="0" smtClean="0"/>
              <a:t>  </a:t>
            </a:r>
            <a:r>
              <a:rPr lang="en-US" sz="2800" dirty="0" smtClean="0"/>
              <a:t>Prov. 19:10; 14:34; Mt. 13:22</a:t>
            </a:r>
            <a:endParaRPr lang="en-US" dirty="0" smtClean="0"/>
          </a:p>
          <a:p>
            <a:pPr marL="0" indent="0">
              <a:buNone/>
            </a:pPr>
            <a:r>
              <a:rPr lang="en-US" dirty="0" smtClean="0"/>
              <a:t>v17  </a:t>
            </a:r>
            <a:r>
              <a:rPr lang="en-US" i="1" dirty="0" smtClean="0"/>
              <a:t>You test the heart</a:t>
            </a:r>
            <a:r>
              <a:rPr lang="en-US" dirty="0" smtClean="0"/>
              <a:t>  </a:t>
            </a:r>
            <a:r>
              <a:rPr lang="en-US" sz="2800" dirty="0" smtClean="0"/>
              <a:t>1 Cor. 4:3-5</a:t>
            </a:r>
            <a:endParaRPr lang="en-US" dirty="0" smtClean="0"/>
          </a:p>
          <a:p>
            <a:pPr marL="0" indent="0">
              <a:buNone/>
            </a:pPr>
            <a:r>
              <a:rPr lang="en-US" dirty="0" smtClean="0"/>
              <a:t>v18  Help our hearts</a:t>
            </a:r>
          </a:p>
          <a:p>
            <a:pPr marL="0" indent="0">
              <a:buNone/>
            </a:pPr>
            <a:r>
              <a:rPr lang="en-US" dirty="0" smtClean="0"/>
              <a:t>v19  </a:t>
            </a:r>
            <a:r>
              <a:rPr lang="en-US" i="1" dirty="0" smtClean="0"/>
              <a:t>Give my son…</a:t>
            </a:r>
            <a:endParaRPr lang="en-US" dirty="0" smtClean="0"/>
          </a:p>
          <a:p>
            <a:pPr marL="0" indent="0">
              <a:buNone/>
            </a:pPr>
            <a:endParaRPr lang="en-US" dirty="0" smtClean="0"/>
          </a:p>
          <a:p>
            <a:pPr marL="0" indent="0">
              <a:buNone/>
            </a:pPr>
            <a:endParaRPr lang="en-US" dirty="0"/>
          </a:p>
        </p:txBody>
      </p:sp>
      <p:pic>
        <p:nvPicPr>
          <p:cNvPr id="4" name="Picture 4" descr="Text, Font, Type, Typography, Lettering, Sign, Lab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5105400"/>
            <a:ext cx="2407418" cy="1752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rot="20662378">
            <a:off x="5326656" y="4711851"/>
            <a:ext cx="3955803" cy="646331"/>
          </a:xfrm>
          <a:prstGeom prst="rect">
            <a:avLst/>
          </a:prstGeom>
          <a:noFill/>
        </p:spPr>
        <p:txBody>
          <a:bodyPr wrap="square" rtlCol="0">
            <a:spAutoFit/>
          </a:bodyPr>
          <a:lstStyle/>
          <a:p>
            <a:r>
              <a:rPr lang="en-US"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Segoe UI Black" panose="020B0A02040204020203" pitchFamily="34" charset="0"/>
                <a:ea typeface="Segoe UI Black" panose="020B0A02040204020203" pitchFamily="34" charset="0"/>
              </a:rPr>
              <a:t>In </a:t>
            </a:r>
            <a:r>
              <a:rPr lang="en-US" sz="3600" b="1"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Segoe UI Black" panose="020B0A02040204020203" pitchFamily="34" charset="0"/>
                <a:ea typeface="Segoe UI Black" panose="020B0A02040204020203" pitchFamily="34" charset="0"/>
              </a:rPr>
              <a:t>Propserity</a:t>
            </a:r>
            <a:r>
              <a:rPr lang="en-US"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Segoe UI Black" panose="020B0A02040204020203" pitchFamily="34" charset="0"/>
                <a:ea typeface="Segoe UI Black" panose="020B0A02040204020203" pitchFamily="34" charset="0"/>
              </a:rPr>
              <a:t> . . .</a:t>
            </a:r>
            <a:endParaRPr lang="en-US" sz="3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Segoe UI Black" panose="020B0A02040204020203" pitchFamily="34" charset="0"/>
              <a:ea typeface="Segoe UI Black" panose="020B0A02040204020203" pitchFamily="34" charset="0"/>
            </a:endParaRPr>
          </a:p>
        </p:txBody>
      </p:sp>
      <p:sp>
        <p:nvSpPr>
          <p:cNvPr id="6" name="TextBox 5"/>
          <p:cNvSpPr txBox="1"/>
          <p:nvPr/>
        </p:nvSpPr>
        <p:spPr>
          <a:xfrm>
            <a:off x="0" y="5410200"/>
            <a:ext cx="4724400" cy="1508105"/>
          </a:xfrm>
          <a:prstGeom prst="rect">
            <a:avLst/>
          </a:prstGeom>
          <a:noFill/>
        </p:spPr>
        <p:txBody>
          <a:bodyPr wrap="square" rtlCol="0">
            <a:spAutoFit/>
          </a:bodyPr>
          <a:lstStyle/>
          <a:p>
            <a:r>
              <a:rPr lang="en-US" sz="3200" dirty="0" smtClean="0">
                <a:latin typeface="Segoe UI Black" panose="020B0A02040204020203" pitchFamily="34" charset="0"/>
                <a:ea typeface="Segoe UI Black" panose="020B0A02040204020203" pitchFamily="34" charset="0"/>
              </a:rPr>
              <a:t>In the adversity of sin, seek forgiveness</a:t>
            </a:r>
          </a:p>
          <a:p>
            <a:r>
              <a:rPr lang="en-US" sz="2800" dirty="0" smtClean="0">
                <a:latin typeface="Segoe UI Black" panose="020B0A02040204020203" pitchFamily="34" charset="0"/>
                <a:ea typeface="Segoe UI Black" panose="020B0A02040204020203" pitchFamily="34" charset="0"/>
              </a:rPr>
              <a:t>           Acts 2:38; 8:22</a:t>
            </a:r>
            <a:endParaRPr lang="en-US" sz="2800"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624818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p:cTn id="54" dur="500" fill="hold"/>
                                        <p:tgtEl>
                                          <p:spTgt spid="6"/>
                                        </p:tgtEl>
                                        <p:attrNameLst>
                                          <p:attrName>ppt_w</p:attrName>
                                        </p:attrNameLst>
                                      </p:cBhvr>
                                      <p:tavLst>
                                        <p:tav tm="0">
                                          <p:val>
                                            <p:fltVal val="0"/>
                                          </p:val>
                                        </p:tav>
                                        <p:tav tm="100000">
                                          <p:val>
                                            <p:strVal val="#ppt_w"/>
                                          </p:val>
                                        </p:tav>
                                      </p:tavLst>
                                    </p:anim>
                                    <p:anim calcmode="lin" valueType="num">
                                      <p:cBhvr>
                                        <p:cTn id="55" dur="500" fill="hold"/>
                                        <p:tgtEl>
                                          <p:spTgt spid="6"/>
                                        </p:tgtEl>
                                        <p:attrNameLst>
                                          <p:attrName>ppt_h</p:attrName>
                                        </p:attrNameLst>
                                      </p:cBhvr>
                                      <p:tavLst>
                                        <p:tav tm="0">
                                          <p:val>
                                            <p:fltVal val="0"/>
                                          </p:val>
                                        </p:tav>
                                        <p:tav tm="100000">
                                          <p:val>
                                            <p:strVal val="#ppt_h"/>
                                          </p:val>
                                        </p:tav>
                                      </p:tavLst>
                                    </p:anim>
                                    <p:animEffect transition="in" filter="fade">
                                      <p:cBhvr>
                                        <p:cTn id="5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1386</TotalTime>
  <Words>232</Words>
  <Application>Microsoft Office PowerPoint</Application>
  <PresentationFormat>On-screen Show (4:3)</PresentationFormat>
  <Paragraphs>85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David’s Prayer During Prosperity 1 Chronicles 29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Halbrook</dc:creator>
  <cp:lastModifiedBy>David Halbrook</cp:lastModifiedBy>
  <cp:revision>12</cp:revision>
  <dcterms:created xsi:type="dcterms:W3CDTF">2019-12-29T02:55:14Z</dcterms:created>
  <dcterms:modified xsi:type="dcterms:W3CDTF">2019-12-30T02:01:36Z</dcterms:modified>
</cp:coreProperties>
</file>