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0" r:id="rId2"/>
    <p:sldId id="273" r:id="rId3"/>
    <p:sldId id="263" r:id="rId4"/>
    <p:sldId id="264" r:id="rId5"/>
    <p:sldId id="267" r:id="rId6"/>
    <p:sldId id="279" r:id="rId7"/>
    <p:sldId id="265" r:id="rId8"/>
    <p:sldId id="266" r:id="rId9"/>
    <p:sldId id="276"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71584" autoAdjust="0"/>
  </p:normalViewPr>
  <p:slideViewPr>
    <p:cSldViewPr>
      <p:cViewPr varScale="1">
        <p:scale>
          <a:sx n="59" d="100"/>
          <a:sy n="59" d="100"/>
        </p:scale>
        <p:origin x="-98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33C0D3-C108-430A-8EC8-9C00B645D364}" type="datetimeFigureOut">
              <a:rPr lang="en-US" smtClean="0"/>
              <a:pPr/>
              <a:t>3/8/2020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60EBD5-23F2-4453-8FFB-10E9977B6D68}" type="slidenum">
              <a:rPr lang="en-US" smtClean="0"/>
              <a:pPr/>
              <a:t>‹#›</a:t>
            </a:fld>
            <a:endParaRPr lang="en-US"/>
          </a:p>
        </p:txBody>
      </p:sp>
    </p:spTree>
    <p:extLst>
      <p:ext uri="{BB962C8B-B14F-4D97-AF65-F5344CB8AC3E}">
        <p14:creationId xmlns:p14="http://schemas.microsoft.com/office/powerpoint/2010/main" val="3668500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60EBD5-23F2-4453-8FFB-10E9977B6D68}"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60EBD5-23F2-4453-8FFB-10E9977B6D68}"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60EBD5-23F2-4453-8FFB-10E9977B6D68}"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60EBD5-23F2-4453-8FFB-10E9977B6D68}"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6ADD16-3D1E-4EF1-B802-130744522C58}" type="slidenum">
              <a:rPr lang="en-US" smtClean="0">
                <a:cs typeface="Arial" pitchFamily="34" charset="0"/>
              </a:rPr>
              <a:pPr/>
              <a:t>10</a:t>
            </a:fld>
            <a:endParaRPr 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ECE4F7-6BC8-4198-A549-679078A42DD1}"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CE4F7-6BC8-4198-A549-679078A42DD1}"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CE4F7-6BC8-4198-A549-679078A42DD1}"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ECE4F7-6BC8-4198-A549-679078A42DD1}"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ECE4F7-6BC8-4198-A549-679078A42DD1}"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ECE4F7-6BC8-4198-A549-679078A42DD1}"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ECE4F7-6BC8-4198-A549-679078A42DD1}"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ECE4F7-6BC8-4198-A549-679078A42DD1}"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ECE4F7-6BC8-4198-A549-679078A42DD1}"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ECE4F7-6BC8-4198-A549-679078A42DD1}"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ECE4F7-6BC8-4198-A549-679078A42DD1}"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4692EA-C536-4305-9F34-38E1162969F4}"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CE4F7-6BC8-4198-A549-679078A42DD1}" type="datetimeFigureOut">
              <a:rPr lang="en-US" smtClean="0"/>
              <a:pPr/>
              <a:t>3/8/2020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692EA-C536-4305-9F34-38E1162969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a:t>Oh, the depth of the riches both of the wisdom and knowledge of God! How unsearchable are His judgments and His ways past finding out! </a:t>
            </a:r>
            <a:r>
              <a:rPr lang="en-US" dirty="0" smtClean="0"/>
              <a:t/>
            </a:r>
            <a:br>
              <a:rPr lang="en-US" dirty="0" smtClean="0"/>
            </a:br>
            <a:r>
              <a:rPr lang="en-US" dirty="0" smtClean="0"/>
              <a:t>"</a:t>
            </a:r>
            <a:r>
              <a:rPr lang="en-US" dirty="0"/>
              <a:t>For who has known the mind of the LORD? </a:t>
            </a:r>
            <a:r>
              <a:rPr lang="en-US" dirty="0" smtClean="0"/>
              <a:t/>
            </a:r>
            <a:br>
              <a:rPr lang="en-US" dirty="0" smtClean="0"/>
            </a:br>
            <a:r>
              <a:rPr lang="en-US" dirty="0" smtClean="0"/>
              <a:t>Or </a:t>
            </a:r>
            <a:r>
              <a:rPr lang="en-US" dirty="0"/>
              <a:t>who has become His counselor?" "Or who has first given to Him And it shall be repaid to him?" For of Him and through Him and to Him are all things, to whom be glory forever. Amen. </a:t>
            </a:r>
            <a:r>
              <a:rPr lang="en-US" dirty="0" smtClean="0"/>
              <a:t/>
            </a:r>
            <a:br>
              <a:rPr lang="en-US" dirty="0" smtClean="0"/>
            </a:br>
            <a:r>
              <a:rPr lang="en-US" dirty="0" smtClean="0"/>
              <a:t>					       </a:t>
            </a:r>
            <a:r>
              <a:rPr lang="en-US" sz="2400" dirty="0" smtClean="0"/>
              <a:t>Romans </a:t>
            </a:r>
            <a:r>
              <a:rPr lang="en-US" sz="2400" dirty="0"/>
              <a:t>11:33-36</a:t>
            </a:r>
            <a:r>
              <a:rPr lang="en-US" dirty="0"/>
              <a:t> </a:t>
            </a:r>
            <a:r>
              <a:rPr lang="en-US" sz="2000" dirty="0" smtClean="0"/>
              <a:t>NKJV</a:t>
            </a:r>
            <a:endParaRPr lang="en-US" dirty="0"/>
          </a:p>
          <a:p>
            <a:endParaRPr lang="en-US" dirty="0"/>
          </a:p>
        </p:txBody>
      </p:sp>
    </p:spTree>
    <p:extLst>
      <p:ext uri="{BB962C8B-B14F-4D97-AF65-F5344CB8AC3E}">
        <p14:creationId xmlns:p14="http://schemas.microsoft.com/office/powerpoint/2010/main" val="3860568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7"/>
          <p:cNvSpPr>
            <a:spLocks noChangeArrowheads="1"/>
          </p:cNvSpPr>
          <p:nvPr/>
        </p:nvSpPr>
        <p:spPr bwMode="auto">
          <a:xfrm>
            <a:off x="0" y="4724400"/>
            <a:ext cx="9144000" cy="609600"/>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1267" name="Rectangle 2"/>
          <p:cNvSpPr>
            <a:spLocks noGrp="1" noChangeArrowheads="1"/>
          </p:cNvSpPr>
          <p:nvPr>
            <p:ph type="title"/>
          </p:nvPr>
        </p:nvSpPr>
        <p:spPr>
          <a:xfrm>
            <a:off x="0" y="0"/>
            <a:ext cx="9144000" cy="990600"/>
          </a:xfrm>
          <a:solidFill>
            <a:srgbClr val="FFFF00"/>
          </a:solidFill>
        </p:spPr>
        <p:txBody>
          <a:bodyPr/>
          <a:lstStyle/>
          <a:p>
            <a:pPr eaLnBrk="1" hangingPunct="1"/>
            <a:r>
              <a:rPr lang="en-US" sz="4600" b="1" dirty="0" smtClean="0">
                <a:latin typeface="Ameretto"/>
              </a:rPr>
              <a:t>“What Must I Do To Be Saved?”</a:t>
            </a:r>
          </a:p>
        </p:txBody>
      </p:sp>
      <p:sp>
        <p:nvSpPr>
          <p:cNvPr id="6147" name="Text Box 3"/>
          <p:cNvSpPr txBox="1">
            <a:spLocks noChangeArrowheads="1"/>
          </p:cNvSpPr>
          <p:nvPr/>
        </p:nvSpPr>
        <p:spPr bwMode="auto">
          <a:xfrm>
            <a:off x="533400" y="990600"/>
            <a:ext cx="8382000" cy="3629025"/>
          </a:xfrm>
          <a:prstGeom prst="rect">
            <a:avLst/>
          </a:prstGeom>
          <a:noFill/>
          <a:ln w="9525">
            <a:noFill/>
            <a:miter lim="800000"/>
            <a:headEnd/>
            <a:tailEnd/>
          </a:ln>
          <a:effectLst/>
        </p:spPr>
        <p:txBody>
          <a:bodyPr>
            <a:spAutoFit/>
          </a:bodyPr>
          <a:lstStyle/>
          <a:p>
            <a:pPr algn="ctr">
              <a:spcBef>
                <a:spcPct val="20000"/>
              </a:spcBef>
              <a:defRPr/>
            </a:pPr>
            <a:r>
              <a:rPr lang="en-US" sz="4000" b="1" dirty="0">
                <a:effectLst>
                  <a:outerShdw blurRad="38100" dist="38100" dir="2700000" algn="tl">
                    <a:srgbClr val="FFFFFF"/>
                  </a:outerShdw>
                </a:effectLst>
                <a:latin typeface="Calisto MT" pitchFamily="18" charset="0"/>
              </a:rPr>
              <a:t>Hear The Gospel (Rom. 10:17)</a:t>
            </a:r>
          </a:p>
          <a:p>
            <a:pPr algn="ctr">
              <a:spcBef>
                <a:spcPct val="20000"/>
              </a:spcBef>
              <a:defRPr/>
            </a:pPr>
            <a:r>
              <a:rPr lang="en-US" sz="4000" b="1" dirty="0">
                <a:effectLst>
                  <a:outerShdw blurRad="38100" dist="38100" dir="2700000" algn="tl">
                    <a:srgbClr val="FFFFFF"/>
                  </a:outerShdw>
                </a:effectLst>
                <a:latin typeface="Calisto MT" pitchFamily="18" charset="0"/>
              </a:rPr>
              <a:t>Believe In Christ (Jn. 8:24)</a:t>
            </a:r>
          </a:p>
          <a:p>
            <a:pPr algn="ctr">
              <a:spcBef>
                <a:spcPct val="20000"/>
              </a:spcBef>
              <a:defRPr/>
            </a:pPr>
            <a:r>
              <a:rPr lang="en-US" sz="4000" b="1" dirty="0">
                <a:effectLst>
                  <a:outerShdw blurRad="38100" dist="38100" dir="2700000" algn="tl">
                    <a:srgbClr val="FFFFFF"/>
                  </a:outerShdw>
                </a:effectLst>
                <a:latin typeface="Calisto MT" pitchFamily="18" charset="0"/>
              </a:rPr>
              <a:t>Repent Of Sins (Acts 2:38)</a:t>
            </a:r>
          </a:p>
          <a:p>
            <a:pPr algn="ctr">
              <a:spcBef>
                <a:spcPct val="20000"/>
              </a:spcBef>
              <a:defRPr/>
            </a:pPr>
            <a:r>
              <a:rPr lang="en-US" sz="4000" b="1" dirty="0">
                <a:effectLst>
                  <a:outerShdw blurRad="38100" dist="38100" dir="2700000" algn="tl">
                    <a:srgbClr val="FFFFFF"/>
                  </a:outerShdw>
                </a:effectLst>
                <a:latin typeface="Calisto MT" pitchFamily="18" charset="0"/>
              </a:rPr>
              <a:t>Confess Christ (Rom. 10:10)</a:t>
            </a:r>
          </a:p>
          <a:p>
            <a:pPr algn="ctr">
              <a:spcBef>
                <a:spcPct val="20000"/>
              </a:spcBef>
              <a:defRPr/>
            </a:pPr>
            <a:r>
              <a:rPr lang="en-US" sz="4000" b="1" dirty="0">
                <a:effectLst>
                  <a:outerShdw blurRad="38100" dist="38100" dir="2700000" algn="tl">
                    <a:srgbClr val="FFFFFF"/>
                  </a:outerShdw>
                </a:effectLst>
                <a:latin typeface="Calisto MT" pitchFamily="18" charset="0"/>
              </a:rPr>
              <a:t>Be Baptized (I Pet. 3:21)</a:t>
            </a:r>
          </a:p>
        </p:txBody>
      </p:sp>
      <p:sp>
        <p:nvSpPr>
          <p:cNvPr id="6148" name="Text Box 4"/>
          <p:cNvSpPr txBox="1">
            <a:spLocks noChangeArrowheads="1"/>
          </p:cNvSpPr>
          <p:nvPr/>
        </p:nvSpPr>
        <p:spPr bwMode="auto">
          <a:xfrm>
            <a:off x="228600" y="4648200"/>
            <a:ext cx="8915400" cy="1816100"/>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en-US" sz="4000" b="1" u="sng" dirty="0">
                <a:effectLst>
                  <a:outerShdw blurRad="38100" dist="38100" dir="2700000" algn="tl">
                    <a:srgbClr val="FFFFFF"/>
                  </a:outerShdw>
                </a:effectLst>
                <a:latin typeface="Calisto MT" pitchFamily="18" charset="0"/>
              </a:rPr>
              <a:t>For The Erring Child:</a:t>
            </a:r>
            <a:r>
              <a:rPr lang="en-US" sz="4000" b="1" dirty="0">
                <a:effectLst>
                  <a:outerShdw blurRad="38100" dist="38100" dir="2700000" algn="tl">
                    <a:srgbClr val="FFFFFF"/>
                  </a:outerShdw>
                </a:effectLst>
                <a:latin typeface="Calisto MT" pitchFamily="18" charset="0"/>
              </a:rPr>
              <a:t> </a:t>
            </a:r>
          </a:p>
          <a:p>
            <a:pPr algn="ctr" fontAlgn="auto">
              <a:spcBef>
                <a:spcPts val="0"/>
              </a:spcBef>
              <a:spcAft>
                <a:spcPts val="0"/>
              </a:spcAft>
              <a:defRPr/>
            </a:pPr>
            <a:r>
              <a:rPr lang="en-US" sz="3600" b="1" dirty="0">
                <a:effectLst>
                  <a:outerShdw blurRad="38100" dist="38100" dir="2700000" algn="tl">
                    <a:srgbClr val="FFFFFF"/>
                  </a:outerShdw>
                </a:effectLst>
                <a:latin typeface="Calisto MT" pitchFamily="18" charset="0"/>
              </a:rPr>
              <a:t>Repent (Acts 8:22), Confess (I Jn. 1:9),</a:t>
            </a:r>
          </a:p>
          <a:p>
            <a:pPr algn="ctr" fontAlgn="auto">
              <a:spcBef>
                <a:spcPts val="0"/>
              </a:spcBef>
              <a:spcAft>
                <a:spcPts val="0"/>
              </a:spcAft>
              <a:defRPr/>
            </a:pPr>
            <a:r>
              <a:rPr lang="en-US" sz="3600" b="1" dirty="0">
                <a:effectLst>
                  <a:outerShdw blurRad="38100" dist="38100" dir="2700000" algn="tl">
                    <a:srgbClr val="FFFFFF"/>
                  </a:outerShdw>
                </a:effectLst>
                <a:latin typeface="Calisto MT" pitchFamily="18" charset="0"/>
              </a:rPr>
              <a:t>Pray (Acts 8:22)</a:t>
            </a:r>
          </a:p>
        </p:txBody>
      </p:sp>
      <p:sp>
        <p:nvSpPr>
          <p:cNvPr id="11270" name="Line 5"/>
          <p:cNvSpPr>
            <a:spLocks noChangeShapeType="1"/>
          </p:cNvSpPr>
          <p:nvPr/>
        </p:nvSpPr>
        <p:spPr bwMode="auto">
          <a:xfrm>
            <a:off x="533400" y="838200"/>
            <a:ext cx="8153400" cy="0"/>
          </a:xfrm>
          <a:prstGeom prst="line">
            <a:avLst/>
          </a:prstGeom>
          <a:noFill/>
          <a:ln w="28575">
            <a:solidFill>
              <a:schemeClr val="tx1"/>
            </a:solidFill>
            <a:round/>
            <a:headEnd/>
            <a:tailEnd/>
          </a:ln>
        </p:spPr>
        <p:txBody>
          <a:bodyPr/>
          <a:lstStyle/>
          <a:p>
            <a:endParaRPr lang="en-US"/>
          </a:p>
        </p:txBody>
      </p:sp>
    </p:spTree>
  </p:cSld>
  <p:clrMapOvr>
    <a:masterClrMapping/>
  </p:clrMapOvr>
  <p:transition spd="slow" advTm="2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circle(out)">
                                      <p:cBhvr>
                                        <p:cTn id="7" dur="2000"/>
                                        <p:tgtEl>
                                          <p:spTgt spid="6147">
                                            <p:txEl>
                                              <p:pRg st="0" end="0"/>
                                            </p:txEl>
                                          </p:spTgt>
                                        </p:tgtEl>
                                      </p:cBhvr>
                                    </p:animEffect>
                                  </p:childTnLst>
                                </p:cTn>
                              </p:par>
                            </p:childTnLst>
                          </p:cTn>
                        </p:par>
                        <p:par>
                          <p:cTn id="8" fill="hold">
                            <p:stCondLst>
                              <p:cond delay="2000"/>
                            </p:stCondLst>
                            <p:childTnLst>
                              <p:par>
                                <p:cTn id="9" presetID="6" presetClass="entr" presetSubtype="32" fill="hold" nodeType="after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Effect transition="in" filter="circle(out)">
                                      <p:cBhvr>
                                        <p:cTn id="11" dur="2000"/>
                                        <p:tgtEl>
                                          <p:spTgt spid="6147">
                                            <p:txEl>
                                              <p:pRg st="1" end="1"/>
                                            </p:txEl>
                                          </p:spTgt>
                                        </p:tgtEl>
                                      </p:cBhvr>
                                    </p:animEffect>
                                  </p:childTnLst>
                                </p:cTn>
                              </p:par>
                            </p:childTnLst>
                          </p:cTn>
                        </p:par>
                        <p:par>
                          <p:cTn id="12" fill="hold">
                            <p:stCondLst>
                              <p:cond delay="4000"/>
                            </p:stCondLst>
                            <p:childTnLst>
                              <p:par>
                                <p:cTn id="13" presetID="6" presetClass="entr" presetSubtype="32" fill="hold" nodeType="after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circle(out)">
                                      <p:cBhvr>
                                        <p:cTn id="15" dur="2000"/>
                                        <p:tgtEl>
                                          <p:spTgt spid="6147">
                                            <p:txEl>
                                              <p:pRg st="2" end="2"/>
                                            </p:txEl>
                                          </p:spTgt>
                                        </p:tgtEl>
                                      </p:cBhvr>
                                    </p:animEffect>
                                  </p:childTnLst>
                                </p:cTn>
                              </p:par>
                            </p:childTnLst>
                          </p:cTn>
                        </p:par>
                        <p:par>
                          <p:cTn id="16" fill="hold">
                            <p:stCondLst>
                              <p:cond delay="6000"/>
                            </p:stCondLst>
                            <p:childTnLst>
                              <p:par>
                                <p:cTn id="17" presetID="6" presetClass="entr" presetSubtype="32" fill="hold" nodeType="after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Effect transition="in" filter="circle(out)">
                                      <p:cBhvr>
                                        <p:cTn id="19" dur="2000"/>
                                        <p:tgtEl>
                                          <p:spTgt spid="6147">
                                            <p:txEl>
                                              <p:pRg st="3" end="3"/>
                                            </p:txEl>
                                          </p:spTgt>
                                        </p:tgtEl>
                                      </p:cBhvr>
                                    </p:animEffect>
                                  </p:childTnLst>
                                </p:cTn>
                              </p:par>
                            </p:childTnLst>
                          </p:cTn>
                        </p:par>
                        <p:par>
                          <p:cTn id="20" fill="hold">
                            <p:stCondLst>
                              <p:cond delay="8000"/>
                            </p:stCondLst>
                            <p:childTnLst>
                              <p:par>
                                <p:cTn id="21" presetID="6" presetClass="entr" presetSubtype="32" fill="hold" nodeType="after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circle(out)">
                                      <p:cBhvr>
                                        <p:cTn id="23" dur="2000"/>
                                        <p:tgtEl>
                                          <p:spTgt spid="6147">
                                            <p:txEl>
                                              <p:pRg st="4" end="4"/>
                                            </p:txEl>
                                          </p:spTgt>
                                        </p:tgtEl>
                                      </p:cBhvr>
                                    </p:animEffect>
                                  </p:childTnLst>
                                </p:cTn>
                              </p:par>
                            </p:childTnLst>
                          </p:cTn>
                        </p:par>
                        <p:par>
                          <p:cTn id="24" fill="hold">
                            <p:stCondLst>
                              <p:cond delay="10000"/>
                            </p:stCondLst>
                            <p:childTnLst>
                              <p:par>
                                <p:cTn id="25" presetID="6" presetClass="entr" presetSubtype="32" fill="hold" grpId="0" nodeType="afterEffect">
                                  <p:stCondLst>
                                    <p:cond delay="0"/>
                                  </p:stCondLst>
                                  <p:childTnLst>
                                    <p:set>
                                      <p:cBhvr>
                                        <p:cTn id="26" dur="1" fill="hold">
                                          <p:stCondLst>
                                            <p:cond delay="0"/>
                                          </p:stCondLst>
                                        </p:cTn>
                                        <p:tgtEl>
                                          <p:spTgt spid="6148"/>
                                        </p:tgtEl>
                                        <p:attrNameLst>
                                          <p:attrName>style.visibility</p:attrName>
                                        </p:attrNameLst>
                                      </p:cBhvr>
                                      <p:to>
                                        <p:strVal val="visible"/>
                                      </p:to>
                                    </p:set>
                                    <p:animEffect transition="in" filter="circle(out)">
                                      <p:cBhvr>
                                        <p:cTn id="27"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7375"/>
            <a:ext cx="7772400" cy="1470025"/>
          </a:xfrm>
        </p:spPr>
        <p:txBody>
          <a:bodyPr/>
          <a:lstStyle/>
          <a:p>
            <a:pPr>
              <a:defRPr/>
            </a:pPr>
            <a:r>
              <a:rPr lang="en-US" sz="4800" dirty="0" smtClean="0">
                <a:latin typeface="Impact" panose="020B0806030902050204" pitchFamily="34" charset="0"/>
              </a:rPr>
              <a:t>6570 days</a:t>
            </a:r>
            <a:br>
              <a:rPr lang="en-US" sz="4800" dirty="0" smtClean="0">
                <a:latin typeface="Impact" panose="020B0806030902050204" pitchFamily="34" charset="0"/>
              </a:rPr>
            </a:br>
            <a:r>
              <a:rPr lang="en-US" sz="3200" dirty="0" smtClean="0">
                <a:latin typeface="Kristen ITC" pitchFamily="66" charset="0"/>
              </a:rPr>
              <a:t>to train up a child</a:t>
            </a:r>
            <a:endParaRPr lang="en-US" dirty="0" smtClean="0"/>
          </a:p>
        </p:txBody>
      </p:sp>
      <p:sp>
        <p:nvSpPr>
          <p:cNvPr id="3" name="Subtitle 2"/>
          <p:cNvSpPr>
            <a:spLocks noGrp="1"/>
          </p:cNvSpPr>
          <p:nvPr>
            <p:ph type="subTitle" idx="1"/>
          </p:nvPr>
        </p:nvSpPr>
        <p:spPr/>
        <p:txBody>
          <a:bodyPr/>
          <a:lstStyle/>
          <a:p>
            <a:pPr eaLnBrk="1" hangingPunct="1">
              <a:defRPr/>
            </a:pPr>
            <a:endParaRPr lang="en-US" dirty="0" smtClean="0"/>
          </a:p>
        </p:txBody>
      </p:sp>
      <p:pic>
        <p:nvPicPr>
          <p:cNvPr id="1026" name="Picture 2" descr="Shoes, Legs, Camping, Children Grow, Sneakers"/>
          <p:cNvPicPr>
            <a:picLocks noChangeAspect="1" noChangeArrowheads="1"/>
          </p:cNvPicPr>
          <p:nvPr/>
        </p:nvPicPr>
        <p:blipFill rotWithShape="1">
          <a:blip r:embed="rId2">
            <a:extLst>
              <a:ext uri="{28A0092B-C50C-407E-A947-70E740481C1C}">
                <a14:useLocalDpi xmlns:a14="http://schemas.microsoft.com/office/drawing/2010/main" val="0"/>
              </a:ext>
            </a:extLst>
          </a:blip>
          <a:srcRect l="10645" t="50000" r="7524" b="18336"/>
          <a:stretch/>
        </p:blipFill>
        <p:spPr bwMode="auto">
          <a:xfrm>
            <a:off x="0" y="3048000"/>
            <a:ext cx="9143999"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out)">
                                      <p:cBhvr>
                                        <p:cTn id="7" dur="3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a:latin typeface="Impact" panose="020B0806030902050204" pitchFamily="34" charset="0"/>
              </a:rPr>
              <a:t>6570 days</a:t>
            </a:r>
            <a:r>
              <a:rPr lang="en-US" dirty="0" smtClean="0"/>
              <a:t/>
            </a:r>
            <a:br>
              <a:rPr lang="en-US" dirty="0" smtClean="0"/>
            </a:br>
            <a:r>
              <a:rPr lang="en-US" sz="3600" dirty="0">
                <a:latin typeface="Kristen ITC" pitchFamily="66" charset="0"/>
              </a:rPr>
              <a:t>to train up a child</a:t>
            </a:r>
            <a:endParaRPr lang="en-US" sz="3600" dirty="0"/>
          </a:p>
        </p:txBody>
      </p:sp>
      <p:sp>
        <p:nvSpPr>
          <p:cNvPr id="3" name="Content Placeholder 2"/>
          <p:cNvSpPr>
            <a:spLocks noGrp="1"/>
          </p:cNvSpPr>
          <p:nvPr>
            <p:ph idx="1"/>
          </p:nvPr>
        </p:nvSpPr>
        <p:spPr>
          <a:xfrm>
            <a:off x="457200" y="1600201"/>
            <a:ext cx="8229600" cy="3200400"/>
          </a:xfrm>
        </p:spPr>
        <p:txBody>
          <a:bodyPr/>
          <a:lstStyle/>
          <a:p>
            <a:pPr>
              <a:buNone/>
            </a:pPr>
            <a:r>
              <a:rPr lang="en-US" dirty="0" smtClean="0"/>
              <a:t>I. To show that you love God more than anyone</a:t>
            </a:r>
          </a:p>
          <a:p>
            <a:pPr>
              <a:buNone/>
            </a:pPr>
            <a:r>
              <a:rPr lang="en-US" dirty="0"/>
              <a:t>	</a:t>
            </a:r>
            <a:r>
              <a:rPr lang="en-US" dirty="0" smtClean="0"/>
              <a:t>- how do they know you love them?</a:t>
            </a:r>
          </a:p>
          <a:p>
            <a:pPr>
              <a:buNone/>
            </a:pPr>
            <a:r>
              <a:rPr lang="en-US" dirty="0"/>
              <a:t>	</a:t>
            </a:r>
            <a:r>
              <a:rPr lang="en-US" dirty="0" smtClean="0"/>
              <a:t>- how do they know you love your spouse?</a:t>
            </a:r>
          </a:p>
          <a:p>
            <a:pPr>
              <a:buNone/>
            </a:pPr>
            <a:r>
              <a:rPr lang="en-US" dirty="0"/>
              <a:t>	</a:t>
            </a:r>
            <a:r>
              <a:rPr lang="en-US" dirty="0" smtClean="0"/>
              <a:t>- how do they know you love yourself?</a:t>
            </a:r>
          </a:p>
          <a:p>
            <a:pPr>
              <a:buNone/>
            </a:pPr>
            <a:r>
              <a:rPr lang="en-US" dirty="0"/>
              <a:t>	</a:t>
            </a:r>
            <a:r>
              <a:rPr lang="en-US" dirty="0" smtClean="0"/>
              <a:t>- how do they know you love God?</a:t>
            </a:r>
          </a:p>
          <a:p>
            <a:pPr>
              <a:buNone/>
            </a:pPr>
            <a:endParaRPr lang="en-US" dirty="0"/>
          </a:p>
        </p:txBody>
      </p:sp>
      <p:pic>
        <p:nvPicPr>
          <p:cNvPr id="2050" name="Picture 2" descr="Baby Shoes, Baby, Shoes, Checkered, Sweet, Rebor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5895" t="15863" r="9378" b="16320"/>
          <a:stretch/>
        </p:blipFill>
        <p:spPr bwMode="auto">
          <a:xfrm>
            <a:off x="11417" y="0"/>
            <a:ext cx="1055383" cy="1066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2" name="Picture 4" descr="Nike, Shoes, Family, Active, Sports, Running, Jogging"/>
          <p:cNvPicPr>
            <a:picLocks noChangeAspect="1" noChangeArrowheads="1"/>
          </p:cNvPicPr>
          <p:nvPr/>
        </p:nvPicPr>
        <p:blipFill rotWithShape="1">
          <a:blip r:embed="rId3">
            <a:extLst>
              <a:ext uri="{28A0092B-C50C-407E-A947-70E740481C1C}">
                <a14:useLocalDpi xmlns:a14="http://schemas.microsoft.com/office/drawing/2010/main" val="0"/>
              </a:ext>
            </a:extLst>
          </a:blip>
          <a:srcRect l="51048" t="7569" r="13814" b="20345"/>
          <a:stretch/>
        </p:blipFill>
        <p:spPr bwMode="auto">
          <a:xfrm>
            <a:off x="7624293" y="1"/>
            <a:ext cx="1503608" cy="1066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a:solidFill>
                  <a:prstClr val="black"/>
                </a:solidFill>
                <a:latin typeface="Impact" panose="020B0806030902050204" pitchFamily="34" charset="0"/>
              </a:rPr>
              <a:t>6570 days</a:t>
            </a:r>
            <a:r>
              <a:rPr lang="en-US" sz="4000" dirty="0">
                <a:solidFill>
                  <a:prstClr val="black"/>
                </a:solidFill>
              </a:rPr>
              <a:t/>
            </a:r>
            <a:br>
              <a:rPr lang="en-US" sz="4000" dirty="0">
                <a:solidFill>
                  <a:prstClr val="black"/>
                </a:solidFill>
              </a:rPr>
            </a:br>
            <a:r>
              <a:rPr lang="en-US" sz="3200" dirty="0">
                <a:solidFill>
                  <a:prstClr val="black"/>
                </a:solidFill>
                <a:latin typeface="Kristen ITC" pitchFamily="66" charset="0"/>
              </a:rPr>
              <a:t>to train up a child</a:t>
            </a:r>
            <a:endParaRPr lang="en-US" dirty="0"/>
          </a:p>
        </p:txBody>
      </p:sp>
      <p:sp>
        <p:nvSpPr>
          <p:cNvPr id="3" name="Content Placeholder 2"/>
          <p:cNvSpPr>
            <a:spLocks noGrp="1"/>
          </p:cNvSpPr>
          <p:nvPr>
            <p:ph idx="1"/>
          </p:nvPr>
        </p:nvSpPr>
        <p:spPr>
          <a:xfrm>
            <a:off x="457200" y="1600201"/>
            <a:ext cx="8229600" cy="2286000"/>
          </a:xfrm>
        </p:spPr>
        <p:txBody>
          <a:bodyPr/>
          <a:lstStyle/>
          <a:p>
            <a:pPr>
              <a:buNone/>
            </a:pPr>
            <a:r>
              <a:rPr lang="en-US" dirty="0" smtClean="0"/>
              <a:t>I. To know that you love God more than anyone</a:t>
            </a:r>
          </a:p>
          <a:p>
            <a:pPr>
              <a:buNone/>
            </a:pPr>
            <a:r>
              <a:rPr lang="en-US" dirty="0"/>
              <a:t>	</a:t>
            </a:r>
            <a:r>
              <a:rPr lang="en-US" dirty="0" smtClean="0"/>
              <a:t>- how do they know you love them? your spouse? yourself? God?</a:t>
            </a:r>
          </a:p>
          <a:p>
            <a:pPr>
              <a:buNone/>
            </a:pPr>
            <a:r>
              <a:rPr lang="en-US" dirty="0"/>
              <a:t>	</a:t>
            </a:r>
            <a:r>
              <a:rPr lang="en-US" dirty="0" smtClean="0"/>
              <a:t>- how do they know who you love MOST?</a:t>
            </a:r>
          </a:p>
          <a:p>
            <a:pPr>
              <a:buNone/>
            </a:pPr>
            <a:endParaRPr lang="en-US" dirty="0"/>
          </a:p>
        </p:txBody>
      </p:sp>
      <p:sp>
        <p:nvSpPr>
          <p:cNvPr id="4" name="TextBox 3"/>
          <p:cNvSpPr txBox="1"/>
          <p:nvPr/>
        </p:nvSpPr>
        <p:spPr>
          <a:xfrm>
            <a:off x="152400" y="4038600"/>
            <a:ext cx="3291286" cy="584775"/>
          </a:xfrm>
          <a:prstGeom prst="rect">
            <a:avLst/>
          </a:prstGeom>
          <a:noFill/>
        </p:spPr>
        <p:txBody>
          <a:bodyPr wrap="none" rtlCol="0">
            <a:spAutoFit/>
          </a:bodyPr>
          <a:lstStyle/>
          <a:p>
            <a:r>
              <a:rPr lang="en-US" sz="3200" dirty="0" smtClean="0"/>
              <a:t>Priorities  Mt. 6:24</a:t>
            </a:r>
            <a:endParaRPr lang="en-US" sz="3200" dirty="0"/>
          </a:p>
        </p:txBody>
      </p:sp>
      <p:sp>
        <p:nvSpPr>
          <p:cNvPr id="5" name="TextBox 4"/>
          <p:cNvSpPr txBox="1"/>
          <p:nvPr/>
        </p:nvSpPr>
        <p:spPr>
          <a:xfrm>
            <a:off x="152400" y="4520625"/>
            <a:ext cx="2741007" cy="584775"/>
          </a:xfrm>
          <a:prstGeom prst="rect">
            <a:avLst/>
          </a:prstGeom>
          <a:noFill/>
        </p:spPr>
        <p:txBody>
          <a:bodyPr wrap="none" rtlCol="0">
            <a:spAutoFit/>
          </a:bodyPr>
          <a:lstStyle/>
          <a:p>
            <a:r>
              <a:rPr lang="en-US" sz="3200" dirty="0" smtClean="0"/>
              <a:t>Words  Lk. 6:45</a:t>
            </a:r>
            <a:endParaRPr lang="en-US" sz="3200" dirty="0"/>
          </a:p>
        </p:txBody>
      </p:sp>
      <p:sp>
        <p:nvSpPr>
          <p:cNvPr id="6" name="TextBox 5"/>
          <p:cNvSpPr txBox="1"/>
          <p:nvPr/>
        </p:nvSpPr>
        <p:spPr>
          <a:xfrm>
            <a:off x="154593" y="5029200"/>
            <a:ext cx="2489784" cy="584775"/>
          </a:xfrm>
          <a:prstGeom prst="rect">
            <a:avLst/>
          </a:prstGeom>
          <a:noFill/>
        </p:spPr>
        <p:txBody>
          <a:bodyPr wrap="none" rtlCol="0">
            <a:spAutoFit/>
          </a:bodyPr>
          <a:lstStyle/>
          <a:p>
            <a:r>
              <a:rPr lang="en-US" sz="3200" dirty="0" smtClean="0"/>
              <a:t>Time  Lk. 2:49</a:t>
            </a:r>
            <a:endParaRPr lang="en-US" sz="3200" dirty="0"/>
          </a:p>
        </p:txBody>
      </p:sp>
      <p:sp>
        <p:nvSpPr>
          <p:cNvPr id="7" name="TextBox 6"/>
          <p:cNvSpPr txBox="1"/>
          <p:nvPr/>
        </p:nvSpPr>
        <p:spPr>
          <a:xfrm>
            <a:off x="152400" y="5511225"/>
            <a:ext cx="3888629" cy="584775"/>
          </a:xfrm>
          <a:prstGeom prst="rect">
            <a:avLst/>
          </a:prstGeom>
          <a:noFill/>
        </p:spPr>
        <p:txBody>
          <a:bodyPr wrap="none" rtlCol="0">
            <a:spAutoFit/>
          </a:bodyPr>
          <a:lstStyle/>
          <a:p>
            <a:r>
              <a:rPr lang="en-US" sz="3200" dirty="0" smtClean="0"/>
              <a:t>Delight  Ps. 119:47, 97</a:t>
            </a:r>
            <a:endParaRPr lang="en-US" sz="3200" dirty="0"/>
          </a:p>
        </p:txBody>
      </p:sp>
      <p:sp>
        <p:nvSpPr>
          <p:cNvPr id="8" name="TextBox 7"/>
          <p:cNvSpPr txBox="1"/>
          <p:nvPr/>
        </p:nvSpPr>
        <p:spPr>
          <a:xfrm>
            <a:off x="152400" y="6044625"/>
            <a:ext cx="4976491" cy="584775"/>
          </a:xfrm>
          <a:prstGeom prst="rect">
            <a:avLst/>
          </a:prstGeom>
          <a:noFill/>
        </p:spPr>
        <p:txBody>
          <a:bodyPr wrap="none" rtlCol="0">
            <a:spAutoFit/>
          </a:bodyPr>
          <a:lstStyle/>
          <a:p>
            <a:r>
              <a:rPr lang="en-US" sz="3200" dirty="0" smtClean="0"/>
              <a:t>Disappointment  Ps. 119:136</a:t>
            </a:r>
            <a:endParaRPr lang="en-US" sz="3200" dirty="0"/>
          </a:p>
        </p:txBody>
      </p:sp>
      <p:sp>
        <p:nvSpPr>
          <p:cNvPr id="9" name="TextBox 8"/>
          <p:cNvSpPr txBox="1"/>
          <p:nvPr/>
        </p:nvSpPr>
        <p:spPr>
          <a:xfrm>
            <a:off x="5257800" y="4038600"/>
            <a:ext cx="3897029" cy="584775"/>
          </a:xfrm>
          <a:prstGeom prst="rect">
            <a:avLst/>
          </a:prstGeom>
          <a:noFill/>
        </p:spPr>
        <p:txBody>
          <a:bodyPr wrap="none" rtlCol="0">
            <a:spAutoFit/>
          </a:bodyPr>
          <a:lstStyle/>
          <a:p>
            <a:r>
              <a:rPr lang="en-US" sz="3200" dirty="0" smtClean="0"/>
              <a:t>Anger  Ps. 119:53, 158</a:t>
            </a:r>
            <a:endParaRPr lang="en-US" sz="3200" dirty="0"/>
          </a:p>
        </p:txBody>
      </p:sp>
      <p:sp>
        <p:nvSpPr>
          <p:cNvPr id="10" name="TextBox 9"/>
          <p:cNvSpPr txBox="1"/>
          <p:nvPr/>
        </p:nvSpPr>
        <p:spPr>
          <a:xfrm>
            <a:off x="5246971" y="4572000"/>
            <a:ext cx="3762377" cy="584775"/>
          </a:xfrm>
          <a:prstGeom prst="rect">
            <a:avLst/>
          </a:prstGeom>
          <a:noFill/>
        </p:spPr>
        <p:txBody>
          <a:bodyPr wrap="none" rtlCol="0">
            <a:spAutoFit/>
          </a:bodyPr>
          <a:lstStyle/>
          <a:p>
            <a:r>
              <a:rPr lang="en-US" sz="3200" dirty="0" smtClean="0"/>
              <a:t>Content  Ps. 119:165</a:t>
            </a:r>
            <a:endParaRPr lang="en-US" sz="3200" dirty="0"/>
          </a:p>
        </p:txBody>
      </p:sp>
      <p:sp>
        <p:nvSpPr>
          <p:cNvPr id="11" name="TextBox 10"/>
          <p:cNvSpPr txBox="1"/>
          <p:nvPr/>
        </p:nvSpPr>
        <p:spPr>
          <a:xfrm>
            <a:off x="5257800" y="5130225"/>
            <a:ext cx="3560590" cy="584775"/>
          </a:xfrm>
          <a:prstGeom prst="rect">
            <a:avLst/>
          </a:prstGeom>
          <a:noFill/>
        </p:spPr>
        <p:txBody>
          <a:bodyPr wrap="none" rtlCol="0">
            <a:spAutoFit/>
          </a:bodyPr>
          <a:lstStyle/>
          <a:p>
            <a:r>
              <a:rPr lang="en-US" sz="3200" dirty="0" smtClean="0"/>
              <a:t>Learn  Ps. 119:33-34</a:t>
            </a:r>
            <a:endParaRPr lang="en-US" sz="3200" dirty="0"/>
          </a:p>
        </p:txBody>
      </p:sp>
      <p:sp>
        <p:nvSpPr>
          <p:cNvPr id="12" name="TextBox 11"/>
          <p:cNvSpPr txBox="1"/>
          <p:nvPr/>
        </p:nvSpPr>
        <p:spPr>
          <a:xfrm>
            <a:off x="5254547" y="5703249"/>
            <a:ext cx="2831609" cy="584775"/>
          </a:xfrm>
          <a:prstGeom prst="rect">
            <a:avLst/>
          </a:prstGeom>
          <a:noFill/>
        </p:spPr>
        <p:txBody>
          <a:bodyPr wrap="none" rtlCol="0">
            <a:spAutoFit/>
          </a:bodyPr>
          <a:lstStyle/>
          <a:p>
            <a:r>
              <a:rPr lang="en-US" sz="3200" dirty="0" smtClean="0"/>
              <a:t>Teach  Ps. 34:11</a:t>
            </a:r>
            <a:endParaRPr lang="en-US" sz="3200" dirty="0"/>
          </a:p>
        </p:txBody>
      </p:sp>
      <p:pic>
        <p:nvPicPr>
          <p:cNvPr id="13" name="Picture 2" descr="Baby Shoes, Baby, Shoes, Checkered, Sweet, Rebor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5895" t="15863" r="9378" b="16320"/>
          <a:stretch/>
        </p:blipFill>
        <p:spPr bwMode="auto">
          <a:xfrm>
            <a:off x="11417" y="0"/>
            <a:ext cx="1055383" cy="1066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4" name="Picture 4" descr="Nike, Shoes, Family, Active, Sports, Running, Jogging"/>
          <p:cNvPicPr>
            <a:picLocks noChangeAspect="1" noChangeArrowheads="1"/>
          </p:cNvPicPr>
          <p:nvPr/>
        </p:nvPicPr>
        <p:blipFill rotWithShape="1">
          <a:blip r:embed="rId3">
            <a:extLst>
              <a:ext uri="{28A0092B-C50C-407E-A947-70E740481C1C}">
                <a14:useLocalDpi xmlns:a14="http://schemas.microsoft.com/office/drawing/2010/main" val="0"/>
              </a:ext>
            </a:extLst>
          </a:blip>
          <a:srcRect l="51048" t="7569" r="13814" b="20345"/>
          <a:stretch/>
        </p:blipFill>
        <p:spPr bwMode="auto">
          <a:xfrm>
            <a:off x="7624293" y="1"/>
            <a:ext cx="1503608" cy="1066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arn(in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arn(in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6"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arn(inHorizontal)">
                                      <p:cBhvr>
                                        <p:cTn id="5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p:bldP spid="7" grpId="0"/>
      <p:bldP spid="8" grpId="0"/>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10" name="Freeform 9"/>
          <p:cNvSpPr/>
          <p:nvPr/>
        </p:nvSpPr>
        <p:spPr>
          <a:xfrm>
            <a:off x="3734798" y="76856"/>
            <a:ext cx="1838622" cy="1838622"/>
          </a:xfrm>
          <a:custGeom>
            <a:avLst/>
            <a:gdLst>
              <a:gd name="connsiteX0" fmla="*/ 0 w 1838622"/>
              <a:gd name="connsiteY0" fmla="*/ 919311 h 1838622"/>
              <a:gd name="connsiteX1" fmla="*/ 269261 w 1838622"/>
              <a:gd name="connsiteY1" fmla="*/ 269260 h 1838622"/>
              <a:gd name="connsiteX2" fmla="*/ 919313 w 1838622"/>
              <a:gd name="connsiteY2" fmla="*/ 1 h 1838622"/>
              <a:gd name="connsiteX3" fmla="*/ 1569364 w 1838622"/>
              <a:gd name="connsiteY3" fmla="*/ 269262 h 1838622"/>
              <a:gd name="connsiteX4" fmla="*/ 1838623 w 1838622"/>
              <a:gd name="connsiteY4" fmla="*/ 919314 h 1838622"/>
              <a:gd name="connsiteX5" fmla="*/ 1569363 w 1838622"/>
              <a:gd name="connsiteY5" fmla="*/ 1569365 h 1838622"/>
              <a:gd name="connsiteX6" fmla="*/ 919312 w 1838622"/>
              <a:gd name="connsiteY6" fmla="*/ 1838625 h 1838622"/>
              <a:gd name="connsiteX7" fmla="*/ 269261 w 1838622"/>
              <a:gd name="connsiteY7" fmla="*/ 1569364 h 1838622"/>
              <a:gd name="connsiteX8" fmla="*/ 2 w 1838622"/>
              <a:gd name="connsiteY8" fmla="*/ 919312 h 1838622"/>
              <a:gd name="connsiteX9" fmla="*/ 0 w 1838622"/>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622" h="1838622">
                <a:moveTo>
                  <a:pt x="0" y="919311"/>
                </a:moveTo>
                <a:cubicBezTo>
                  <a:pt x="0" y="675494"/>
                  <a:pt x="96856" y="441664"/>
                  <a:pt x="269261" y="269260"/>
                </a:cubicBezTo>
                <a:cubicBezTo>
                  <a:pt x="441666" y="96856"/>
                  <a:pt x="675496" y="1"/>
                  <a:pt x="919313" y="1"/>
                </a:cubicBezTo>
                <a:cubicBezTo>
                  <a:pt x="1163130" y="1"/>
                  <a:pt x="1396960" y="96857"/>
                  <a:pt x="1569364" y="269262"/>
                </a:cubicBezTo>
                <a:cubicBezTo>
                  <a:pt x="1741768" y="441667"/>
                  <a:pt x="1838623" y="675497"/>
                  <a:pt x="1838623" y="919314"/>
                </a:cubicBezTo>
                <a:cubicBezTo>
                  <a:pt x="1838623" y="1163131"/>
                  <a:pt x="1741767" y="1396961"/>
                  <a:pt x="1569363" y="1569365"/>
                </a:cubicBezTo>
                <a:cubicBezTo>
                  <a:pt x="1396959" y="1741769"/>
                  <a:pt x="1163128" y="1838625"/>
                  <a:pt x="919312" y="1838625"/>
                </a:cubicBezTo>
                <a:cubicBezTo>
                  <a:pt x="675495" y="1838625"/>
                  <a:pt x="441665" y="1741769"/>
                  <a:pt x="269261" y="1569364"/>
                </a:cubicBezTo>
                <a:cubicBezTo>
                  <a:pt x="96857" y="1396960"/>
                  <a:pt x="1" y="1163129"/>
                  <a:pt x="2" y="919312"/>
                </a:cubicBezTo>
                <a:cubicBezTo>
                  <a:pt x="1" y="919312"/>
                  <a:pt x="1" y="919311"/>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06090" tIns="306090" rIns="306090"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Say, do nothing</a:t>
            </a:r>
            <a:endParaRPr lang="en-US" sz="2900" b="1" kern="1200" dirty="0">
              <a:solidFill>
                <a:schemeClr val="bg1"/>
              </a:solidFill>
            </a:endParaRPr>
          </a:p>
        </p:txBody>
      </p:sp>
      <p:sp>
        <p:nvSpPr>
          <p:cNvPr id="11" name="Freeform 10"/>
          <p:cNvSpPr/>
          <p:nvPr/>
        </p:nvSpPr>
        <p:spPr>
          <a:xfrm>
            <a:off x="5654155" y="2471588"/>
            <a:ext cx="2789374" cy="1838622"/>
          </a:xfrm>
          <a:custGeom>
            <a:avLst/>
            <a:gdLst>
              <a:gd name="connsiteX0" fmla="*/ 0 w 2789374"/>
              <a:gd name="connsiteY0" fmla="*/ 919311 h 1838622"/>
              <a:gd name="connsiteX1" fmla="*/ 627124 w 2789374"/>
              <a:gd name="connsiteY1" fmla="*/ 151747 h 1838622"/>
              <a:gd name="connsiteX2" fmla="*/ 1394689 w 2789374"/>
              <a:gd name="connsiteY2" fmla="*/ 1 h 1838622"/>
              <a:gd name="connsiteX3" fmla="*/ 2162254 w 2789374"/>
              <a:gd name="connsiteY3" fmla="*/ 151748 h 1838622"/>
              <a:gd name="connsiteX4" fmla="*/ 2789375 w 2789374"/>
              <a:gd name="connsiteY4" fmla="*/ 919314 h 1838622"/>
              <a:gd name="connsiteX5" fmla="*/ 2162252 w 2789374"/>
              <a:gd name="connsiteY5" fmla="*/ 1686879 h 1838622"/>
              <a:gd name="connsiteX6" fmla="*/ 1394687 w 2789374"/>
              <a:gd name="connsiteY6" fmla="*/ 1838625 h 1838622"/>
              <a:gd name="connsiteX7" fmla="*/ 627122 w 2789374"/>
              <a:gd name="connsiteY7" fmla="*/ 1686878 h 1838622"/>
              <a:gd name="connsiteX8" fmla="*/ 1 w 2789374"/>
              <a:gd name="connsiteY8" fmla="*/ 919312 h 1838622"/>
              <a:gd name="connsiteX9" fmla="*/ 0 w 2789374"/>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89374" h="1838622">
                <a:moveTo>
                  <a:pt x="0" y="919311"/>
                </a:moveTo>
                <a:cubicBezTo>
                  <a:pt x="1" y="610236"/>
                  <a:pt x="235624" y="321846"/>
                  <a:pt x="627124" y="151747"/>
                </a:cubicBezTo>
                <a:cubicBezTo>
                  <a:pt x="854950" y="52761"/>
                  <a:pt x="1121822" y="1"/>
                  <a:pt x="1394689" y="1"/>
                </a:cubicBezTo>
                <a:cubicBezTo>
                  <a:pt x="1667556" y="1"/>
                  <a:pt x="1934428" y="52762"/>
                  <a:pt x="2162254" y="151748"/>
                </a:cubicBezTo>
                <a:cubicBezTo>
                  <a:pt x="2553754" y="321848"/>
                  <a:pt x="2789376" y="610239"/>
                  <a:pt x="2789375" y="919314"/>
                </a:cubicBezTo>
                <a:cubicBezTo>
                  <a:pt x="2789375" y="1228390"/>
                  <a:pt x="2553752" y="1516779"/>
                  <a:pt x="2162252" y="1686879"/>
                </a:cubicBezTo>
                <a:cubicBezTo>
                  <a:pt x="1934426" y="1785865"/>
                  <a:pt x="1667554" y="1838625"/>
                  <a:pt x="1394687" y="1838625"/>
                </a:cubicBezTo>
                <a:cubicBezTo>
                  <a:pt x="1121820" y="1838625"/>
                  <a:pt x="854948" y="1785864"/>
                  <a:pt x="627122" y="1686878"/>
                </a:cubicBezTo>
                <a:cubicBezTo>
                  <a:pt x="235622" y="1516778"/>
                  <a:pt x="0" y="1228388"/>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45325" tIns="306090" rIns="445325"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nothing; expect them to</a:t>
            </a:r>
            <a:endParaRPr lang="en-US" sz="2900" b="1" kern="1200" dirty="0">
              <a:solidFill>
                <a:schemeClr val="bg1"/>
              </a:solidFill>
            </a:endParaRPr>
          </a:p>
        </p:txBody>
      </p:sp>
      <p:sp>
        <p:nvSpPr>
          <p:cNvPr id="12" name="Freeform 11"/>
          <p:cNvSpPr/>
          <p:nvPr/>
        </p:nvSpPr>
        <p:spPr>
          <a:xfrm>
            <a:off x="2387327" y="4866320"/>
            <a:ext cx="4533565" cy="1838622"/>
          </a:xfrm>
          <a:custGeom>
            <a:avLst/>
            <a:gdLst>
              <a:gd name="connsiteX0" fmla="*/ 0 w 4533565"/>
              <a:gd name="connsiteY0" fmla="*/ 919311 h 1838622"/>
              <a:gd name="connsiteX1" fmla="*/ 1414869 w 4533565"/>
              <a:gd name="connsiteY1" fmla="*/ 67397 h 1838622"/>
              <a:gd name="connsiteX2" fmla="*/ 2266785 w 4533565"/>
              <a:gd name="connsiteY2" fmla="*/ 3 h 1838622"/>
              <a:gd name="connsiteX3" fmla="*/ 3118703 w 4533565"/>
              <a:gd name="connsiteY3" fmla="*/ 67398 h 1838622"/>
              <a:gd name="connsiteX4" fmla="*/ 4533567 w 4533565"/>
              <a:gd name="connsiteY4" fmla="*/ 919318 h 1838622"/>
              <a:gd name="connsiteX5" fmla="*/ 3118700 w 4533565"/>
              <a:gd name="connsiteY5" fmla="*/ 1771235 h 1838622"/>
              <a:gd name="connsiteX6" fmla="*/ 2266783 w 4533565"/>
              <a:gd name="connsiteY6" fmla="*/ 1838629 h 1838622"/>
              <a:gd name="connsiteX7" fmla="*/ 1414866 w 4533565"/>
              <a:gd name="connsiteY7" fmla="*/ 1771234 h 1838622"/>
              <a:gd name="connsiteX8" fmla="*/ 1 w 4533565"/>
              <a:gd name="connsiteY8" fmla="*/ 919315 h 1838622"/>
              <a:gd name="connsiteX9" fmla="*/ 0 w 453356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3565" h="1838622">
                <a:moveTo>
                  <a:pt x="0" y="919311"/>
                </a:moveTo>
                <a:cubicBezTo>
                  <a:pt x="3" y="545004"/>
                  <a:pt x="559584" y="208071"/>
                  <a:pt x="1414869" y="67397"/>
                </a:cubicBezTo>
                <a:cubicBezTo>
                  <a:pt x="1685486" y="22887"/>
                  <a:pt x="1974760" y="3"/>
                  <a:pt x="2266785" y="3"/>
                </a:cubicBezTo>
                <a:cubicBezTo>
                  <a:pt x="2558811" y="3"/>
                  <a:pt x="2848085" y="22887"/>
                  <a:pt x="3118703" y="67398"/>
                </a:cubicBezTo>
                <a:cubicBezTo>
                  <a:pt x="3973991" y="208073"/>
                  <a:pt x="4533571" y="545009"/>
                  <a:pt x="4533567" y="919318"/>
                </a:cubicBezTo>
                <a:cubicBezTo>
                  <a:pt x="4533567" y="1293626"/>
                  <a:pt x="3973986" y="1630560"/>
                  <a:pt x="3118700" y="1771235"/>
                </a:cubicBezTo>
                <a:cubicBezTo>
                  <a:pt x="2848083" y="1815745"/>
                  <a:pt x="2558809" y="1838629"/>
                  <a:pt x="2266783" y="1838629"/>
                </a:cubicBezTo>
                <a:cubicBezTo>
                  <a:pt x="1974757" y="1838629"/>
                  <a:pt x="1685483" y="1815745"/>
                  <a:pt x="1414866" y="1771234"/>
                </a:cubicBezTo>
                <a:cubicBezTo>
                  <a:pt x="559579" y="1630559"/>
                  <a:pt x="-2" y="1293624"/>
                  <a:pt x="1" y="919315"/>
                </a:cubicBezTo>
                <a:cubicBezTo>
                  <a:pt x="1" y="919314"/>
                  <a:pt x="0" y="919312"/>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700756" tIns="306090" rIns="700756"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alone; hope they will</a:t>
            </a:r>
            <a:endParaRPr lang="en-US" sz="2900" b="1" kern="1200" dirty="0">
              <a:solidFill>
                <a:schemeClr val="bg1"/>
              </a:solidFill>
            </a:endParaRPr>
          </a:p>
        </p:txBody>
      </p:sp>
      <p:sp>
        <p:nvSpPr>
          <p:cNvPr id="13" name="Freeform 12"/>
          <p:cNvSpPr/>
          <p:nvPr/>
        </p:nvSpPr>
        <p:spPr>
          <a:xfrm>
            <a:off x="929070" y="2471588"/>
            <a:ext cx="2660615" cy="1838622"/>
          </a:xfrm>
          <a:custGeom>
            <a:avLst/>
            <a:gdLst>
              <a:gd name="connsiteX0" fmla="*/ 0 w 2660615"/>
              <a:gd name="connsiteY0" fmla="*/ 919311 h 1838622"/>
              <a:gd name="connsiteX1" fmla="*/ 574015 w 2660615"/>
              <a:gd name="connsiteY1" fmla="*/ 163017 h 1838622"/>
              <a:gd name="connsiteX2" fmla="*/ 1330310 w 2660615"/>
              <a:gd name="connsiteY2" fmla="*/ 1 h 1838622"/>
              <a:gd name="connsiteX3" fmla="*/ 2086605 w 2660615"/>
              <a:gd name="connsiteY3" fmla="*/ 163018 h 1838622"/>
              <a:gd name="connsiteX4" fmla="*/ 2660617 w 2660615"/>
              <a:gd name="connsiteY4" fmla="*/ 919314 h 1838622"/>
              <a:gd name="connsiteX5" fmla="*/ 2086603 w 2660615"/>
              <a:gd name="connsiteY5" fmla="*/ 1675609 h 1838622"/>
              <a:gd name="connsiteX6" fmla="*/ 1330308 w 2660615"/>
              <a:gd name="connsiteY6" fmla="*/ 1838625 h 1838622"/>
              <a:gd name="connsiteX7" fmla="*/ 574013 w 2660615"/>
              <a:gd name="connsiteY7" fmla="*/ 1675608 h 1838622"/>
              <a:gd name="connsiteX8" fmla="*/ 1 w 2660615"/>
              <a:gd name="connsiteY8" fmla="*/ 919312 h 1838622"/>
              <a:gd name="connsiteX9" fmla="*/ 0 w 266061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0615" h="1838622">
                <a:moveTo>
                  <a:pt x="0" y="919311"/>
                </a:moveTo>
                <a:cubicBezTo>
                  <a:pt x="1" y="617368"/>
                  <a:pt x="214560" y="334675"/>
                  <a:pt x="574015" y="163017"/>
                </a:cubicBezTo>
                <a:cubicBezTo>
                  <a:pt x="796306" y="56862"/>
                  <a:pt x="1060105" y="1"/>
                  <a:pt x="1330310" y="1"/>
                </a:cubicBezTo>
                <a:cubicBezTo>
                  <a:pt x="1600515" y="1"/>
                  <a:pt x="1864314" y="56862"/>
                  <a:pt x="2086605" y="163018"/>
                </a:cubicBezTo>
                <a:cubicBezTo>
                  <a:pt x="2446060" y="334677"/>
                  <a:pt x="2660618" y="617371"/>
                  <a:pt x="2660617" y="919314"/>
                </a:cubicBezTo>
                <a:cubicBezTo>
                  <a:pt x="2660617" y="1221258"/>
                  <a:pt x="2446058" y="1503951"/>
                  <a:pt x="2086603" y="1675609"/>
                </a:cubicBezTo>
                <a:cubicBezTo>
                  <a:pt x="1864312" y="1781764"/>
                  <a:pt x="1600513" y="1838625"/>
                  <a:pt x="1330308" y="1838625"/>
                </a:cubicBezTo>
                <a:cubicBezTo>
                  <a:pt x="1060103" y="1838625"/>
                  <a:pt x="796304" y="1781764"/>
                  <a:pt x="574013" y="1675608"/>
                </a:cubicBezTo>
                <a:cubicBezTo>
                  <a:pt x="214558" y="1503949"/>
                  <a:pt x="0" y="1221256"/>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26468" tIns="306090" rIns="426468"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with them</a:t>
            </a:r>
            <a:endParaRPr lang="en-US" sz="2900" b="1" kern="1200" dirty="0">
              <a:solidFill>
                <a:schemeClr val="bg1"/>
              </a:solidFill>
            </a:endParaRPr>
          </a:p>
        </p:txBody>
      </p:sp>
      <p:sp>
        <p:nvSpPr>
          <p:cNvPr id="7" name="Content Placeholder 2"/>
          <p:cNvSpPr txBox="1">
            <a:spLocks/>
          </p:cNvSpPr>
          <p:nvPr/>
        </p:nvSpPr>
        <p:spPr>
          <a:xfrm>
            <a:off x="0" y="228600"/>
            <a:ext cx="2743200" cy="15240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III. To do God’s work WITH you  Eph. 6:4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up)">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right)">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9" name="Freeform 8"/>
          <p:cNvSpPr/>
          <p:nvPr/>
        </p:nvSpPr>
        <p:spPr>
          <a:xfrm>
            <a:off x="2815487" y="1552277"/>
            <a:ext cx="3677245" cy="3677245"/>
          </a:xfrm>
          <a:custGeom>
            <a:avLst/>
            <a:gdLst>
              <a:gd name="connsiteX0" fmla="*/ 0 w 3677245"/>
              <a:gd name="connsiteY0" fmla="*/ 1838623 h 3677245"/>
              <a:gd name="connsiteX1" fmla="*/ 538522 w 3677245"/>
              <a:gd name="connsiteY1" fmla="*/ 538520 h 3677245"/>
              <a:gd name="connsiteX2" fmla="*/ 1838626 w 3677245"/>
              <a:gd name="connsiteY2" fmla="*/ 2 h 3677245"/>
              <a:gd name="connsiteX3" fmla="*/ 3138729 w 3677245"/>
              <a:gd name="connsiteY3" fmla="*/ 538524 h 3677245"/>
              <a:gd name="connsiteX4" fmla="*/ 3677247 w 3677245"/>
              <a:gd name="connsiteY4" fmla="*/ 1838628 h 3677245"/>
              <a:gd name="connsiteX5" fmla="*/ 3138726 w 3677245"/>
              <a:gd name="connsiteY5" fmla="*/ 3138731 h 3677245"/>
              <a:gd name="connsiteX6" fmla="*/ 1838623 w 3677245"/>
              <a:gd name="connsiteY6" fmla="*/ 3677251 h 3677245"/>
              <a:gd name="connsiteX7" fmla="*/ 538520 w 3677245"/>
              <a:gd name="connsiteY7" fmla="*/ 3138730 h 3677245"/>
              <a:gd name="connsiteX8" fmla="*/ 1 w 3677245"/>
              <a:gd name="connsiteY8" fmla="*/ 1838626 h 3677245"/>
              <a:gd name="connsiteX9" fmla="*/ 0 w 3677245"/>
              <a:gd name="connsiteY9" fmla="*/ 1838623 h 3677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77245" h="3677245">
                <a:moveTo>
                  <a:pt x="0" y="1838623"/>
                </a:moveTo>
                <a:cubicBezTo>
                  <a:pt x="1" y="1350990"/>
                  <a:pt x="193713" y="883329"/>
                  <a:pt x="538522" y="538520"/>
                </a:cubicBezTo>
                <a:cubicBezTo>
                  <a:pt x="883331" y="193712"/>
                  <a:pt x="1350993" y="1"/>
                  <a:pt x="1838626" y="2"/>
                </a:cubicBezTo>
                <a:cubicBezTo>
                  <a:pt x="2326259" y="3"/>
                  <a:pt x="2793920" y="193715"/>
                  <a:pt x="3138729" y="538524"/>
                </a:cubicBezTo>
                <a:cubicBezTo>
                  <a:pt x="3483537" y="883333"/>
                  <a:pt x="3677248" y="1350995"/>
                  <a:pt x="3677247" y="1838628"/>
                </a:cubicBezTo>
                <a:cubicBezTo>
                  <a:pt x="3677247" y="2326261"/>
                  <a:pt x="3483535" y="2793922"/>
                  <a:pt x="3138726" y="3138731"/>
                </a:cubicBezTo>
                <a:cubicBezTo>
                  <a:pt x="2793917" y="3483540"/>
                  <a:pt x="2326256" y="3677251"/>
                  <a:pt x="1838623" y="3677251"/>
                </a:cubicBezTo>
                <a:cubicBezTo>
                  <a:pt x="1350990" y="3677251"/>
                  <a:pt x="883329" y="3483539"/>
                  <a:pt x="538520" y="3138730"/>
                </a:cubicBezTo>
                <a:cubicBezTo>
                  <a:pt x="193711" y="2793921"/>
                  <a:pt x="0" y="2326260"/>
                  <a:pt x="1" y="1838626"/>
                </a:cubicBezTo>
                <a:cubicBezTo>
                  <a:pt x="1" y="1838625"/>
                  <a:pt x="0" y="1838624"/>
                  <a:pt x="0" y="1838623"/>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12180" tIns="612180" rIns="612180" bIns="612180" numCol="1" spcCol="1270" anchor="ctr" anchorCtr="0">
            <a:noAutofit/>
          </a:bodyPr>
          <a:lstStyle/>
          <a:p>
            <a:pPr lvl="0" algn="ctr" defTabSz="2578100">
              <a:lnSpc>
                <a:spcPct val="90000"/>
              </a:lnSpc>
              <a:spcBef>
                <a:spcPct val="0"/>
              </a:spcBef>
              <a:spcAft>
                <a:spcPct val="35000"/>
              </a:spcAft>
            </a:pPr>
            <a:r>
              <a:rPr lang="en-US" sz="5800" b="1" kern="12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Among the church</a:t>
            </a:r>
            <a:endParaRPr lang="en-US" sz="5800" b="1" kern="12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10" name="Freeform 9"/>
          <p:cNvSpPr/>
          <p:nvPr/>
        </p:nvSpPr>
        <p:spPr>
          <a:xfrm>
            <a:off x="3734798" y="76856"/>
            <a:ext cx="1838622" cy="1838622"/>
          </a:xfrm>
          <a:custGeom>
            <a:avLst/>
            <a:gdLst>
              <a:gd name="connsiteX0" fmla="*/ 0 w 1838622"/>
              <a:gd name="connsiteY0" fmla="*/ 919311 h 1838622"/>
              <a:gd name="connsiteX1" fmla="*/ 269261 w 1838622"/>
              <a:gd name="connsiteY1" fmla="*/ 269260 h 1838622"/>
              <a:gd name="connsiteX2" fmla="*/ 919313 w 1838622"/>
              <a:gd name="connsiteY2" fmla="*/ 1 h 1838622"/>
              <a:gd name="connsiteX3" fmla="*/ 1569364 w 1838622"/>
              <a:gd name="connsiteY3" fmla="*/ 269262 h 1838622"/>
              <a:gd name="connsiteX4" fmla="*/ 1838623 w 1838622"/>
              <a:gd name="connsiteY4" fmla="*/ 919314 h 1838622"/>
              <a:gd name="connsiteX5" fmla="*/ 1569363 w 1838622"/>
              <a:gd name="connsiteY5" fmla="*/ 1569365 h 1838622"/>
              <a:gd name="connsiteX6" fmla="*/ 919312 w 1838622"/>
              <a:gd name="connsiteY6" fmla="*/ 1838625 h 1838622"/>
              <a:gd name="connsiteX7" fmla="*/ 269261 w 1838622"/>
              <a:gd name="connsiteY7" fmla="*/ 1569364 h 1838622"/>
              <a:gd name="connsiteX8" fmla="*/ 2 w 1838622"/>
              <a:gd name="connsiteY8" fmla="*/ 919312 h 1838622"/>
              <a:gd name="connsiteX9" fmla="*/ 0 w 1838622"/>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622" h="1838622">
                <a:moveTo>
                  <a:pt x="0" y="919311"/>
                </a:moveTo>
                <a:cubicBezTo>
                  <a:pt x="0" y="675494"/>
                  <a:pt x="96856" y="441664"/>
                  <a:pt x="269261" y="269260"/>
                </a:cubicBezTo>
                <a:cubicBezTo>
                  <a:pt x="441666" y="96856"/>
                  <a:pt x="675496" y="1"/>
                  <a:pt x="919313" y="1"/>
                </a:cubicBezTo>
                <a:cubicBezTo>
                  <a:pt x="1163130" y="1"/>
                  <a:pt x="1396960" y="96857"/>
                  <a:pt x="1569364" y="269262"/>
                </a:cubicBezTo>
                <a:cubicBezTo>
                  <a:pt x="1741768" y="441667"/>
                  <a:pt x="1838623" y="675497"/>
                  <a:pt x="1838623" y="919314"/>
                </a:cubicBezTo>
                <a:cubicBezTo>
                  <a:pt x="1838623" y="1163131"/>
                  <a:pt x="1741767" y="1396961"/>
                  <a:pt x="1569363" y="1569365"/>
                </a:cubicBezTo>
                <a:cubicBezTo>
                  <a:pt x="1396959" y="1741769"/>
                  <a:pt x="1163128" y="1838625"/>
                  <a:pt x="919312" y="1838625"/>
                </a:cubicBezTo>
                <a:cubicBezTo>
                  <a:pt x="675495" y="1838625"/>
                  <a:pt x="441665" y="1741769"/>
                  <a:pt x="269261" y="1569364"/>
                </a:cubicBezTo>
                <a:cubicBezTo>
                  <a:pt x="96857" y="1396960"/>
                  <a:pt x="1" y="1163129"/>
                  <a:pt x="2" y="919312"/>
                </a:cubicBezTo>
                <a:cubicBezTo>
                  <a:pt x="1" y="919312"/>
                  <a:pt x="1" y="919311"/>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06090" tIns="306090" rIns="306090"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Say, do nothing</a:t>
            </a:r>
            <a:endParaRPr lang="en-US" sz="2900" b="1" kern="1200" dirty="0">
              <a:solidFill>
                <a:schemeClr val="bg1"/>
              </a:solidFill>
            </a:endParaRPr>
          </a:p>
        </p:txBody>
      </p:sp>
      <p:sp>
        <p:nvSpPr>
          <p:cNvPr id="11" name="Freeform 10"/>
          <p:cNvSpPr/>
          <p:nvPr/>
        </p:nvSpPr>
        <p:spPr>
          <a:xfrm>
            <a:off x="5654155" y="2471588"/>
            <a:ext cx="2789374" cy="1838622"/>
          </a:xfrm>
          <a:custGeom>
            <a:avLst/>
            <a:gdLst>
              <a:gd name="connsiteX0" fmla="*/ 0 w 2789374"/>
              <a:gd name="connsiteY0" fmla="*/ 919311 h 1838622"/>
              <a:gd name="connsiteX1" fmla="*/ 627124 w 2789374"/>
              <a:gd name="connsiteY1" fmla="*/ 151747 h 1838622"/>
              <a:gd name="connsiteX2" fmla="*/ 1394689 w 2789374"/>
              <a:gd name="connsiteY2" fmla="*/ 1 h 1838622"/>
              <a:gd name="connsiteX3" fmla="*/ 2162254 w 2789374"/>
              <a:gd name="connsiteY3" fmla="*/ 151748 h 1838622"/>
              <a:gd name="connsiteX4" fmla="*/ 2789375 w 2789374"/>
              <a:gd name="connsiteY4" fmla="*/ 919314 h 1838622"/>
              <a:gd name="connsiteX5" fmla="*/ 2162252 w 2789374"/>
              <a:gd name="connsiteY5" fmla="*/ 1686879 h 1838622"/>
              <a:gd name="connsiteX6" fmla="*/ 1394687 w 2789374"/>
              <a:gd name="connsiteY6" fmla="*/ 1838625 h 1838622"/>
              <a:gd name="connsiteX7" fmla="*/ 627122 w 2789374"/>
              <a:gd name="connsiteY7" fmla="*/ 1686878 h 1838622"/>
              <a:gd name="connsiteX8" fmla="*/ 1 w 2789374"/>
              <a:gd name="connsiteY8" fmla="*/ 919312 h 1838622"/>
              <a:gd name="connsiteX9" fmla="*/ 0 w 2789374"/>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89374" h="1838622">
                <a:moveTo>
                  <a:pt x="0" y="919311"/>
                </a:moveTo>
                <a:cubicBezTo>
                  <a:pt x="1" y="610236"/>
                  <a:pt x="235624" y="321846"/>
                  <a:pt x="627124" y="151747"/>
                </a:cubicBezTo>
                <a:cubicBezTo>
                  <a:pt x="854950" y="52761"/>
                  <a:pt x="1121822" y="1"/>
                  <a:pt x="1394689" y="1"/>
                </a:cubicBezTo>
                <a:cubicBezTo>
                  <a:pt x="1667556" y="1"/>
                  <a:pt x="1934428" y="52762"/>
                  <a:pt x="2162254" y="151748"/>
                </a:cubicBezTo>
                <a:cubicBezTo>
                  <a:pt x="2553754" y="321848"/>
                  <a:pt x="2789376" y="610239"/>
                  <a:pt x="2789375" y="919314"/>
                </a:cubicBezTo>
                <a:cubicBezTo>
                  <a:pt x="2789375" y="1228390"/>
                  <a:pt x="2553752" y="1516779"/>
                  <a:pt x="2162252" y="1686879"/>
                </a:cubicBezTo>
                <a:cubicBezTo>
                  <a:pt x="1934426" y="1785865"/>
                  <a:pt x="1667554" y="1838625"/>
                  <a:pt x="1394687" y="1838625"/>
                </a:cubicBezTo>
                <a:cubicBezTo>
                  <a:pt x="1121820" y="1838625"/>
                  <a:pt x="854948" y="1785864"/>
                  <a:pt x="627122" y="1686878"/>
                </a:cubicBezTo>
                <a:cubicBezTo>
                  <a:pt x="235622" y="1516778"/>
                  <a:pt x="0" y="1228388"/>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45325" tIns="306090" rIns="445325"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nothing; expect them to</a:t>
            </a:r>
            <a:endParaRPr lang="en-US" sz="2900" b="1" kern="1200" dirty="0">
              <a:solidFill>
                <a:schemeClr val="bg1"/>
              </a:solidFill>
            </a:endParaRPr>
          </a:p>
        </p:txBody>
      </p:sp>
      <p:sp>
        <p:nvSpPr>
          <p:cNvPr id="12" name="Freeform 11"/>
          <p:cNvSpPr/>
          <p:nvPr/>
        </p:nvSpPr>
        <p:spPr>
          <a:xfrm>
            <a:off x="2387327" y="4866320"/>
            <a:ext cx="4533565" cy="1838622"/>
          </a:xfrm>
          <a:custGeom>
            <a:avLst/>
            <a:gdLst>
              <a:gd name="connsiteX0" fmla="*/ 0 w 4533565"/>
              <a:gd name="connsiteY0" fmla="*/ 919311 h 1838622"/>
              <a:gd name="connsiteX1" fmla="*/ 1414869 w 4533565"/>
              <a:gd name="connsiteY1" fmla="*/ 67397 h 1838622"/>
              <a:gd name="connsiteX2" fmla="*/ 2266785 w 4533565"/>
              <a:gd name="connsiteY2" fmla="*/ 3 h 1838622"/>
              <a:gd name="connsiteX3" fmla="*/ 3118703 w 4533565"/>
              <a:gd name="connsiteY3" fmla="*/ 67398 h 1838622"/>
              <a:gd name="connsiteX4" fmla="*/ 4533567 w 4533565"/>
              <a:gd name="connsiteY4" fmla="*/ 919318 h 1838622"/>
              <a:gd name="connsiteX5" fmla="*/ 3118700 w 4533565"/>
              <a:gd name="connsiteY5" fmla="*/ 1771235 h 1838622"/>
              <a:gd name="connsiteX6" fmla="*/ 2266783 w 4533565"/>
              <a:gd name="connsiteY6" fmla="*/ 1838629 h 1838622"/>
              <a:gd name="connsiteX7" fmla="*/ 1414866 w 4533565"/>
              <a:gd name="connsiteY7" fmla="*/ 1771234 h 1838622"/>
              <a:gd name="connsiteX8" fmla="*/ 1 w 4533565"/>
              <a:gd name="connsiteY8" fmla="*/ 919315 h 1838622"/>
              <a:gd name="connsiteX9" fmla="*/ 0 w 453356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3565" h="1838622">
                <a:moveTo>
                  <a:pt x="0" y="919311"/>
                </a:moveTo>
                <a:cubicBezTo>
                  <a:pt x="3" y="545004"/>
                  <a:pt x="559584" y="208071"/>
                  <a:pt x="1414869" y="67397"/>
                </a:cubicBezTo>
                <a:cubicBezTo>
                  <a:pt x="1685486" y="22887"/>
                  <a:pt x="1974760" y="3"/>
                  <a:pt x="2266785" y="3"/>
                </a:cubicBezTo>
                <a:cubicBezTo>
                  <a:pt x="2558811" y="3"/>
                  <a:pt x="2848085" y="22887"/>
                  <a:pt x="3118703" y="67398"/>
                </a:cubicBezTo>
                <a:cubicBezTo>
                  <a:pt x="3973991" y="208073"/>
                  <a:pt x="4533571" y="545009"/>
                  <a:pt x="4533567" y="919318"/>
                </a:cubicBezTo>
                <a:cubicBezTo>
                  <a:pt x="4533567" y="1293626"/>
                  <a:pt x="3973986" y="1630560"/>
                  <a:pt x="3118700" y="1771235"/>
                </a:cubicBezTo>
                <a:cubicBezTo>
                  <a:pt x="2848083" y="1815745"/>
                  <a:pt x="2558809" y="1838629"/>
                  <a:pt x="2266783" y="1838629"/>
                </a:cubicBezTo>
                <a:cubicBezTo>
                  <a:pt x="1974757" y="1838629"/>
                  <a:pt x="1685483" y="1815745"/>
                  <a:pt x="1414866" y="1771234"/>
                </a:cubicBezTo>
                <a:cubicBezTo>
                  <a:pt x="559579" y="1630559"/>
                  <a:pt x="-2" y="1293624"/>
                  <a:pt x="1" y="919315"/>
                </a:cubicBezTo>
                <a:cubicBezTo>
                  <a:pt x="1" y="919314"/>
                  <a:pt x="0" y="919312"/>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700756" tIns="306090" rIns="700756"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alone; hope they will</a:t>
            </a:r>
            <a:endParaRPr lang="en-US" sz="2900" b="1" kern="1200" dirty="0">
              <a:solidFill>
                <a:schemeClr val="bg1"/>
              </a:solidFill>
            </a:endParaRPr>
          </a:p>
        </p:txBody>
      </p:sp>
      <p:sp>
        <p:nvSpPr>
          <p:cNvPr id="13" name="Freeform 12"/>
          <p:cNvSpPr/>
          <p:nvPr/>
        </p:nvSpPr>
        <p:spPr>
          <a:xfrm>
            <a:off x="929070" y="2471588"/>
            <a:ext cx="2660615" cy="1838622"/>
          </a:xfrm>
          <a:custGeom>
            <a:avLst/>
            <a:gdLst>
              <a:gd name="connsiteX0" fmla="*/ 0 w 2660615"/>
              <a:gd name="connsiteY0" fmla="*/ 919311 h 1838622"/>
              <a:gd name="connsiteX1" fmla="*/ 574015 w 2660615"/>
              <a:gd name="connsiteY1" fmla="*/ 163017 h 1838622"/>
              <a:gd name="connsiteX2" fmla="*/ 1330310 w 2660615"/>
              <a:gd name="connsiteY2" fmla="*/ 1 h 1838622"/>
              <a:gd name="connsiteX3" fmla="*/ 2086605 w 2660615"/>
              <a:gd name="connsiteY3" fmla="*/ 163018 h 1838622"/>
              <a:gd name="connsiteX4" fmla="*/ 2660617 w 2660615"/>
              <a:gd name="connsiteY4" fmla="*/ 919314 h 1838622"/>
              <a:gd name="connsiteX5" fmla="*/ 2086603 w 2660615"/>
              <a:gd name="connsiteY5" fmla="*/ 1675609 h 1838622"/>
              <a:gd name="connsiteX6" fmla="*/ 1330308 w 2660615"/>
              <a:gd name="connsiteY6" fmla="*/ 1838625 h 1838622"/>
              <a:gd name="connsiteX7" fmla="*/ 574013 w 2660615"/>
              <a:gd name="connsiteY7" fmla="*/ 1675608 h 1838622"/>
              <a:gd name="connsiteX8" fmla="*/ 1 w 2660615"/>
              <a:gd name="connsiteY8" fmla="*/ 919312 h 1838622"/>
              <a:gd name="connsiteX9" fmla="*/ 0 w 266061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0615" h="1838622">
                <a:moveTo>
                  <a:pt x="0" y="919311"/>
                </a:moveTo>
                <a:cubicBezTo>
                  <a:pt x="1" y="617368"/>
                  <a:pt x="214560" y="334675"/>
                  <a:pt x="574015" y="163017"/>
                </a:cubicBezTo>
                <a:cubicBezTo>
                  <a:pt x="796306" y="56862"/>
                  <a:pt x="1060105" y="1"/>
                  <a:pt x="1330310" y="1"/>
                </a:cubicBezTo>
                <a:cubicBezTo>
                  <a:pt x="1600515" y="1"/>
                  <a:pt x="1864314" y="56862"/>
                  <a:pt x="2086605" y="163018"/>
                </a:cubicBezTo>
                <a:cubicBezTo>
                  <a:pt x="2446060" y="334677"/>
                  <a:pt x="2660618" y="617371"/>
                  <a:pt x="2660617" y="919314"/>
                </a:cubicBezTo>
                <a:cubicBezTo>
                  <a:pt x="2660617" y="1221258"/>
                  <a:pt x="2446058" y="1503951"/>
                  <a:pt x="2086603" y="1675609"/>
                </a:cubicBezTo>
                <a:cubicBezTo>
                  <a:pt x="1864312" y="1781764"/>
                  <a:pt x="1600513" y="1838625"/>
                  <a:pt x="1330308" y="1838625"/>
                </a:cubicBezTo>
                <a:cubicBezTo>
                  <a:pt x="1060103" y="1838625"/>
                  <a:pt x="796304" y="1781764"/>
                  <a:pt x="574013" y="1675608"/>
                </a:cubicBezTo>
                <a:cubicBezTo>
                  <a:pt x="214558" y="1503949"/>
                  <a:pt x="0" y="1221256"/>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26468" tIns="306090" rIns="426468"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with them</a:t>
            </a:r>
            <a:endParaRPr lang="en-US" sz="2900" b="1" kern="1200" dirty="0">
              <a:solidFill>
                <a:schemeClr val="bg1"/>
              </a:solidFill>
            </a:endParaRPr>
          </a:p>
        </p:txBody>
      </p:sp>
      <p:sp>
        <p:nvSpPr>
          <p:cNvPr id="5" name="TextBox 4"/>
          <p:cNvSpPr txBox="1"/>
          <p:nvPr/>
        </p:nvSpPr>
        <p:spPr>
          <a:xfrm>
            <a:off x="685800" y="4429780"/>
            <a:ext cx="8077200" cy="523220"/>
          </a:xfrm>
          <a:prstGeom prst="rect">
            <a:avLst/>
          </a:prstGeom>
          <a:noFill/>
        </p:spPr>
        <p:txBody>
          <a:bodyPr wrap="square" rtlCol="0">
            <a:spAutoFit/>
          </a:bodyPr>
          <a:lstStyle/>
          <a:p>
            <a:r>
              <a:rPr lang="en-US" sz="2800" b="1" dirty="0" smtClean="0"/>
              <a:t>Rom. 16:16; 1 Cor. 11:18; 14:26; Acts 4:32; 1 Cor. 1:11</a:t>
            </a:r>
            <a:endParaRPr lang="en-US" sz="2800" b="1" dirty="0"/>
          </a:p>
        </p:txBody>
      </p:sp>
      <p:sp>
        <p:nvSpPr>
          <p:cNvPr id="7" name="Content Placeholder 2"/>
          <p:cNvSpPr txBox="1">
            <a:spLocks/>
          </p:cNvSpPr>
          <p:nvPr/>
        </p:nvSpPr>
        <p:spPr>
          <a:xfrm>
            <a:off x="0" y="228600"/>
            <a:ext cx="2743200" cy="15240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III. To do God’s work WITH you  Eph. 6:4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10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strVal val="#ppt_w*2.5"/>
                                          </p:val>
                                        </p:tav>
                                        <p:tav tm="100000">
                                          <p:val>
                                            <p:strVal val="#ppt_w"/>
                                          </p:val>
                                        </p:tav>
                                      </p:tavLst>
                                    </p:anim>
                                    <p:anim calcmode="lin" valueType="num">
                                      <p:cBhvr>
                                        <p:cTn id="17" dur="500" fill="hold"/>
                                        <p:tgtEl>
                                          <p:spTgt spid="5"/>
                                        </p:tgtEl>
                                        <p:attrNameLst>
                                          <p:attrName>ppt_h</p:attrName>
                                        </p:attrNameLst>
                                      </p:cBhvr>
                                      <p:tavLst>
                                        <p:tav tm="0">
                                          <p:val>
                                            <p:strVal val="#ppt_h*0.01"/>
                                          </p:val>
                                        </p:tav>
                                        <p:tav tm="100000">
                                          <p:val>
                                            <p:strVal val="#ppt_h"/>
                                          </p:val>
                                        </p:tav>
                                      </p:tavLst>
                                    </p:anim>
                                    <p:anim calcmode="lin" valueType="num">
                                      <p:cBhvr>
                                        <p:cTn id="18" dur="500" fill="hold"/>
                                        <p:tgtEl>
                                          <p:spTgt spid="5"/>
                                        </p:tgtEl>
                                        <p:attrNameLst>
                                          <p:attrName>ppt_x</p:attrName>
                                        </p:attrNameLst>
                                      </p:cBhvr>
                                      <p:tavLst>
                                        <p:tav tm="0">
                                          <p:val>
                                            <p:strVal val="#ppt_x"/>
                                          </p:val>
                                        </p:tav>
                                        <p:tav tm="100000">
                                          <p:val>
                                            <p:strVal val="#ppt_x"/>
                                          </p:val>
                                        </p:tav>
                                      </p:tavLst>
                                    </p:anim>
                                    <p:anim calcmode="lin" valueType="num">
                                      <p:cBhvr>
                                        <p:cTn id="19" dur="500" fill="hold"/>
                                        <p:tgtEl>
                                          <p:spTgt spid="5"/>
                                        </p:tgtEl>
                                        <p:attrNameLst>
                                          <p:attrName>ppt_y</p:attrName>
                                        </p:attrNameLst>
                                      </p:cBhvr>
                                      <p:tavLst>
                                        <p:tav tm="0">
                                          <p:val>
                                            <p:strVal val="#ppt_h+1"/>
                                          </p:val>
                                        </p:tav>
                                        <p:tav tm="100000">
                                          <p:val>
                                            <p:strVal val="#ppt_y"/>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up)">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2"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right)">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28600"/>
            <a:ext cx="2743200" cy="1524000"/>
          </a:xfrm>
        </p:spPr>
        <p:txBody>
          <a:bodyPr>
            <a:normAutofit lnSpcReduction="10000"/>
          </a:bodyPr>
          <a:lstStyle/>
          <a:p>
            <a:pPr>
              <a:buNone/>
            </a:pPr>
            <a:r>
              <a:rPr lang="en-US" dirty="0" smtClean="0"/>
              <a:t>III. To do God’s work WITH you  Eph. 6:4</a:t>
            </a:r>
            <a:endParaRPr lang="en-US" dirty="0"/>
          </a:p>
        </p:txBody>
      </p:sp>
      <p:sp>
        <p:nvSpPr>
          <p:cNvPr id="7" name="Freeform 6"/>
          <p:cNvSpPr/>
          <p:nvPr/>
        </p:nvSpPr>
        <p:spPr>
          <a:xfrm>
            <a:off x="2781609" y="1580555"/>
            <a:ext cx="3677245" cy="3677245"/>
          </a:xfrm>
          <a:custGeom>
            <a:avLst/>
            <a:gdLst>
              <a:gd name="connsiteX0" fmla="*/ 0 w 3677245"/>
              <a:gd name="connsiteY0" fmla="*/ 1838623 h 3677245"/>
              <a:gd name="connsiteX1" fmla="*/ 538522 w 3677245"/>
              <a:gd name="connsiteY1" fmla="*/ 538520 h 3677245"/>
              <a:gd name="connsiteX2" fmla="*/ 1838626 w 3677245"/>
              <a:gd name="connsiteY2" fmla="*/ 2 h 3677245"/>
              <a:gd name="connsiteX3" fmla="*/ 3138729 w 3677245"/>
              <a:gd name="connsiteY3" fmla="*/ 538524 h 3677245"/>
              <a:gd name="connsiteX4" fmla="*/ 3677247 w 3677245"/>
              <a:gd name="connsiteY4" fmla="*/ 1838628 h 3677245"/>
              <a:gd name="connsiteX5" fmla="*/ 3138726 w 3677245"/>
              <a:gd name="connsiteY5" fmla="*/ 3138731 h 3677245"/>
              <a:gd name="connsiteX6" fmla="*/ 1838623 w 3677245"/>
              <a:gd name="connsiteY6" fmla="*/ 3677251 h 3677245"/>
              <a:gd name="connsiteX7" fmla="*/ 538520 w 3677245"/>
              <a:gd name="connsiteY7" fmla="*/ 3138730 h 3677245"/>
              <a:gd name="connsiteX8" fmla="*/ 1 w 3677245"/>
              <a:gd name="connsiteY8" fmla="*/ 1838626 h 3677245"/>
              <a:gd name="connsiteX9" fmla="*/ 0 w 3677245"/>
              <a:gd name="connsiteY9" fmla="*/ 1838623 h 3677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77245" h="3677245">
                <a:moveTo>
                  <a:pt x="0" y="1838623"/>
                </a:moveTo>
                <a:cubicBezTo>
                  <a:pt x="1" y="1350990"/>
                  <a:pt x="193713" y="883329"/>
                  <a:pt x="538522" y="538520"/>
                </a:cubicBezTo>
                <a:cubicBezTo>
                  <a:pt x="883331" y="193712"/>
                  <a:pt x="1350993" y="1"/>
                  <a:pt x="1838626" y="2"/>
                </a:cubicBezTo>
                <a:cubicBezTo>
                  <a:pt x="2326259" y="3"/>
                  <a:pt x="2793920" y="193715"/>
                  <a:pt x="3138729" y="538524"/>
                </a:cubicBezTo>
                <a:cubicBezTo>
                  <a:pt x="3483537" y="883333"/>
                  <a:pt x="3677248" y="1350995"/>
                  <a:pt x="3677247" y="1838628"/>
                </a:cubicBezTo>
                <a:cubicBezTo>
                  <a:pt x="3677247" y="2326261"/>
                  <a:pt x="3483535" y="2793922"/>
                  <a:pt x="3138726" y="3138731"/>
                </a:cubicBezTo>
                <a:cubicBezTo>
                  <a:pt x="2793917" y="3483540"/>
                  <a:pt x="2326256" y="3677251"/>
                  <a:pt x="1838623" y="3677251"/>
                </a:cubicBezTo>
                <a:cubicBezTo>
                  <a:pt x="1350990" y="3677251"/>
                  <a:pt x="883329" y="3483539"/>
                  <a:pt x="538520" y="3138730"/>
                </a:cubicBezTo>
                <a:cubicBezTo>
                  <a:pt x="193711" y="2793921"/>
                  <a:pt x="0" y="2326260"/>
                  <a:pt x="1" y="1838626"/>
                </a:cubicBezTo>
                <a:cubicBezTo>
                  <a:pt x="1" y="1838625"/>
                  <a:pt x="0" y="1838624"/>
                  <a:pt x="0" y="1838623"/>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03290" tIns="603290" rIns="603290" bIns="603290" numCol="1" spcCol="1270" anchor="ctr" anchorCtr="0">
            <a:noAutofit/>
          </a:bodyPr>
          <a:lstStyle/>
          <a:p>
            <a:pPr lvl="0" algn="ctr" defTabSz="2266950">
              <a:lnSpc>
                <a:spcPct val="90000"/>
              </a:lnSpc>
              <a:spcBef>
                <a:spcPct val="0"/>
              </a:spcBef>
              <a:spcAft>
                <a:spcPct val="35000"/>
              </a:spcAft>
            </a:pPr>
            <a:r>
              <a:rPr lang="en-US" sz="5100" b="1" kern="12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As a neighbor</a:t>
            </a:r>
            <a:endParaRPr lang="en-US" sz="5100" b="1" kern="12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8" name="Freeform 7"/>
          <p:cNvSpPr/>
          <p:nvPr/>
        </p:nvSpPr>
        <p:spPr>
          <a:xfrm>
            <a:off x="3737497" y="76856"/>
            <a:ext cx="1838622" cy="1838622"/>
          </a:xfrm>
          <a:custGeom>
            <a:avLst/>
            <a:gdLst>
              <a:gd name="connsiteX0" fmla="*/ 0 w 1838622"/>
              <a:gd name="connsiteY0" fmla="*/ 919311 h 1838622"/>
              <a:gd name="connsiteX1" fmla="*/ 269261 w 1838622"/>
              <a:gd name="connsiteY1" fmla="*/ 269260 h 1838622"/>
              <a:gd name="connsiteX2" fmla="*/ 919313 w 1838622"/>
              <a:gd name="connsiteY2" fmla="*/ 1 h 1838622"/>
              <a:gd name="connsiteX3" fmla="*/ 1569364 w 1838622"/>
              <a:gd name="connsiteY3" fmla="*/ 269262 h 1838622"/>
              <a:gd name="connsiteX4" fmla="*/ 1838623 w 1838622"/>
              <a:gd name="connsiteY4" fmla="*/ 919314 h 1838622"/>
              <a:gd name="connsiteX5" fmla="*/ 1569363 w 1838622"/>
              <a:gd name="connsiteY5" fmla="*/ 1569365 h 1838622"/>
              <a:gd name="connsiteX6" fmla="*/ 919312 w 1838622"/>
              <a:gd name="connsiteY6" fmla="*/ 1838625 h 1838622"/>
              <a:gd name="connsiteX7" fmla="*/ 269261 w 1838622"/>
              <a:gd name="connsiteY7" fmla="*/ 1569364 h 1838622"/>
              <a:gd name="connsiteX8" fmla="*/ 2 w 1838622"/>
              <a:gd name="connsiteY8" fmla="*/ 919312 h 1838622"/>
              <a:gd name="connsiteX9" fmla="*/ 0 w 1838622"/>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622" h="1838622">
                <a:moveTo>
                  <a:pt x="0" y="919311"/>
                </a:moveTo>
                <a:cubicBezTo>
                  <a:pt x="0" y="675494"/>
                  <a:pt x="96856" y="441664"/>
                  <a:pt x="269261" y="269260"/>
                </a:cubicBezTo>
                <a:cubicBezTo>
                  <a:pt x="441666" y="96856"/>
                  <a:pt x="675496" y="1"/>
                  <a:pt x="919313" y="1"/>
                </a:cubicBezTo>
                <a:cubicBezTo>
                  <a:pt x="1163130" y="1"/>
                  <a:pt x="1396960" y="96857"/>
                  <a:pt x="1569364" y="269262"/>
                </a:cubicBezTo>
                <a:cubicBezTo>
                  <a:pt x="1741768" y="441667"/>
                  <a:pt x="1838623" y="675497"/>
                  <a:pt x="1838623" y="919314"/>
                </a:cubicBezTo>
                <a:cubicBezTo>
                  <a:pt x="1838623" y="1163131"/>
                  <a:pt x="1741767" y="1396961"/>
                  <a:pt x="1569363" y="1569365"/>
                </a:cubicBezTo>
                <a:cubicBezTo>
                  <a:pt x="1396959" y="1741769"/>
                  <a:pt x="1163128" y="1838625"/>
                  <a:pt x="919312" y="1838625"/>
                </a:cubicBezTo>
                <a:cubicBezTo>
                  <a:pt x="675495" y="1838625"/>
                  <a:pt x="441665" y="1741769"/>
                  <a:pt x="269261" y="1569364"/>
                </a:cubicBezTo>
                <a:cubicBezTo>
                  <a:pt x="96857" y="1396960"/>
                  <a:pt x="1" y="1163129"/>
                  <a:pt x="2" y="919312"/>
                </a:cubicBezTo>
                <a:cubicBezTo>
                  <a:pt x="1" y="919312"/>
                  <a:pt x="1" y="919311"/>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02280" tIns="302280" rIns="302280" bIns="30228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Say , do nothing</a:t>
            </a:r>
            <a:endParaRPr lang="en-US" sz="2600" b="1" kern="1200" dirty="0">
              <a:solidFill>
                <a:schemeClr val="bg1"/>
              </a:solidFill>
            </a:endParaRPr>
          </a:p>
        </p:txBody>
      </p:sp>
      <p:sp>
        <p:nvSpPr>
          <p:cNvPr id="9" name="Freeform 8"/>
          <p:cNvSpPr/>
          <p:nvPr/>
        </p:nvSpPr>
        <p:spPr>
          <a:xfrm>
            <a:off x="5822936" y="2471588"/>
            <a:ext cx="2457208" cy="1838622"/>
          </a:xfrm>
          <a:custGeom>
            <a:avLst/>
            <a:gdLst>
              <a:gd name="connsiteX0" fmla="*/ 0 w 2457208"/>
              <a:gd name="connsiteY0" fmla="*/ 919311 h 1838622"/>
              <a:gd name="connsiteX1" fmla="*/ 492541 w 2457208"/>
              <a:gd name="connsiteY1" fmla="*/ 183247 h 1838622"/>
              <a:gd name="connsiteX2" fmla="*/ 1228606 w 2457208"/>
              <a:gd name="connsiteY2" fmla="*/ 1 h 1838622"/>
              <a:gd name="connsiteX3" fmla="*/ 1964671 w 2457208"/>
              <a:gd name="connsiteY3" fmla="*/ 183248 h 1838622"/>
              <a:gd name="connsiteX4" fmla="*/ 2457209 w 2457208"/>
              <a:gd name="connsiteY4" fmla="*/ 919314 h 1838622"/>
              <a:gd name="connsiteX5" fmla="*/ 1964669 w 2457208"/>
              <a:gd name="connsiteY5" fmla="*/ 1655378 h 1838622"/>
              <a:gd name="connsiteX6" fmla="*/ 1228604 w 2457208"/>
              <a:gd name="connsiteY6" fmla="*/ 1838625 h 1838622"/>
              <a:gd name="connsiteX7" fmla="*/ 492539 w 2457208"/>
              <a:gd name="connsiteY7" fmla="*/ 1655378 h 1838622"/>
              <a:gd name="connsiteX8" fmla="*/ 0 w 2457208"/>
              <a:gd name="connsiteY8" fmla="*/ 919313 h 1838622"/>
              <a:gd name="connsiteX9" fmla="*/ 0 w 2457208"/>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7208" h="1838622">
                <a:moveTo>
                  <a:pt x="0" y="919311"/>
                </a:moveTo>
                <a:cubicBezTo>
                  <a:pt x="1" y="629590"/>
                  <a:pt x="182526" y="356821"/>
                  <a:pt x="492541" y="183247"/>
                </a:cubicBezTo>
                <a:cubicBezTo>
                  <a:pt x="705010" y="64289"/>
                  <a:pt x="963242" y="1"/>
                  <a:pt x="1228606" y="1"/>
                </a:cubicBezTo>
                <a:cubicBezTo>
                  <a:pt x="1493970" y="1"/>
                  <a:pt x="1752202" y="64289"/>
                  <a:pt x="1964671" y="183248"/>
                </a:cubicBezTo>
                <a:cubicBezTo>
                  <a:pt x="2274686" y="356822"/>
                  <a:pt x="2457210" y="629592"/>
                  <a:pt x="2457209" y="919314"/>
                </a:cubicBezTo>
                <a:cubicBezTo>
                  <a:pt x="2457209" y="1209035"/>
                  <a:pt x="2274684" y="1481805"/>
                  <a:pt x="1964669" y="1655378"/>
                </a:cubicBezTo>
                <a:cubicBezTo>
                  <a:pt x="1752200" y="1774337"/>
                  <a:pt x="1493968" y="1838625"/>
                  <a:pt x="1228604" y="1838625"/>
                </a:cubicBezTo>
                <a:cubicBezTo>
                  <a:pt x="963240" y="1838625"/>
                  <a:pt x="705008" y="1774337"/>
                  <a:pt x="492539" y="1655378"/>
                </a:cubicBezTo>
                <a:cubicBezTo>
                  <a:pt x="182524" y="1481804"/>
                  <a:pt x="0" y="1209034"/>
                  <a:pt x="0" y="919313"/>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92870" tIns="302280" rIns="392870" bIns="30228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Do nothing; expect them to</a:t>
            </a:r>
            <a:endParaRPr lang="en-US" sz="2600" b="1" kern="1200" dirty="0">
              <a:solidFill>
                <a:schemeClr val="bg1"/>
              </a:solidFill>
            </a:endParaRPr>
          </a:p>
        </p:txBody>
      </p:sp>
      <p:sp>
        <p:nvSpPr>
          <p:cNvPr id="10" name="Freeform 9"/>
          <p:cNvSpPr/>
          <p:nvPr/>
        </p:nvSpPr>
        <p:spPr>
          <a:xfrm>
            <a:off x="2390025" y="4866320"/>
            <a:ext cx="4533565" cy="1838622"/>
          </a:xfrm>
          <a:custGeom>
            <a:avLst/>
            <a:gdLst>
              <a:gd name="connsiteX0" fmla="*/ 0 w 4533565"/>
              <a:gd name="connsiteY0" fmla="*/ 919311 h 1838622"/>
              <a:gd name="connsiteX1" fmla="*/ 1414869 w 4533565"/>
              <a:gd name="connsiteY1" fmla="*/ 67397 h 1838622"/>
              <a:gd name="connsiteX2" fmla="*/ 2266785 w 4533565"/>
              <a:gd name="connsiteY2" fmla="*/ 3 h 1838622"/>
              <a:gd name="connsiteX3" fmla="*/ 3118703 w 4533565"/>
              <a:gd name="connsiteY3" fmla="*/ 67398 h 1838622"/>
              <a:gd name="connsiteX4" fmla="*/ 4533567 w 4533565"/>
              <a:gd name="connsiteY4" fmla="*/ 919318 h 1838622"/>
              <a:gd name="connsiteX5" fmla="*/ 3118700 w 4533565"/>
              <a:gd name="connsiteY5" fmla="*/ 1771235 h 1838622"/>
              <a:gd name="connsiteX6" fmla="*/ 2266783 w 4533565"/>
              <a:gd name="connsiteY6" fmla="*/ 1838629 h 1838622"/>
              <a:gd name="connsiteX7" fmla="*/ 1414866 w 4533565"/>
              <a:gd name="connsiteY7" fmla="*/ 1771234 h 1838622"/>
              <a:gd name="connsiteX8" fmla="*/ 1 w 4533565"/>
              <a:gd name="connsiteY8" fmla="*/ 919315 h 1838622"/>
              <a:gd name="connsiteX9" fmla="*/ 0 w 453356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3565" h="1838622">
                <a:moveTo>
                  <a:pt x="0" y="919311"/>
                </a:moveTo>
                <a:cubicBezTo>
                  <a:pt x="3" y="545004"/>
                  <a:pt x="559584" y="208071"/>
                  <a:pt x="1414869" y="67397"/>
                </a:cubicBezTo>
                <a:cubicBezTo>
                  <a:pt x="1685486" y="22887"/>
                  <a:pt x="1974760" y="3"/>
                  <a:pt x="2266785" y="3"/>
                </a:cubicBezTo>
                <a:cubicBezTo>
                  <a:pt x="2558811" y="3"/>
                  <a:pt x="2848085" y="22887"/>
                  <a:pt x="3118703" y="67398"/>
                </a:cubicBezTo>
                <a:cubicBezTo>
                  <a:pt x="3973991" y="208073"/>
                  <a:pt x="4533571" y="545009"/>
                  <a:pt x="4533567" y="919318"/>
                </a:cubicBezTo>
                <a:cubicBezTo>
                  <a:pt x="4533567" y="1293626"/>
                  <a:pt x="3973986" y="1630560"/>
                  <a:pt x="3118700" y="1771235"/>
                </a:cubicBezTo>
                <a:cubicBezTo>
                  <a:pt x="2848083" y="1815745"/>
                  <a:pt x="2558809" y="1838629"/>
                  <a:pt x="2266783" y="1838629"/>
                </a:cubicBezTo>
                <a:cubicBezTo>
                  <a:pt x="1974757" y="1838629"/>
                  <a:pt x="1685483" y="1815745"/>
                  <a:pt x="1414866" y="1771234"/>
                </a:cubicBezTo>
                <a:cubicBezTo>
                  <a:pt x="559579" y="1630559"/>
                  <a:pt x="-2" y="1293624"/>
                  <a:pt x="1" y="919315"/>
                </a:cubicBezTo>
                <a:cubicBezTo>
                  <a:pt x="1" y="919314"/>
                  <a:pt x="0" y="919312"/>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96946" tIns="302280" rIns="696946" bIns="30228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Do something alone; hope they will</a:t>
            </a:r>
            <a:endParaRPr lang="en-US" sz="2600" b="1" kern="1200" dirty="0">
              <a:solidFill>
                <a:schemeClr val="bg1"/>
              </a:solidFill>
            </a:endParaRPr>
          </a:p>
        </p:txBody>
      </p:sp>
      <p:sp>
        <p:nvSpPr>
          <p:cNvPr id="11" name="Freeform 10"/>
          <p:cNvSpPr/>
          <p:nvPr/>
        </p:nvSpPr>
        <p:spPr>
          <a:xfrm>
            <a:off x="1092454" y="2471588"/>
            <a:ext cx="2339242" cy="1838622"/>
          </a:xfrm>
          <a:custGeom>
            <a:avLst/>
            <a:gdLst>
              <a:gd name="connsiteX0" fmla="*/ 0 w 2339242"/>
              <a:gd name="connsiteY0" fmla="*/ 919311 h 1838622"/>
              <a:gd name="connsiteX1" fmla="*/ 446848 w 2339242"/>
              <a:gd name="connsiteY1" fmla="*/ 196537 h 1838622"/>
              <a:gd name="connsiteX2" fmla="*/ 1169622 w 2339242"/>
              <a:gd name="connsiteY2" fmla="*/ 1 h 1838622"/>
              <a:gd name="connsiteX3" fmla="*/ 1892396 w 2339242"/>
              <a:gd name="connsiteY3" fmla="*/ 196539 h 1838622"/>
              <a:gd name="connsiteX4" fmla="*/ 2339242 w 2339242"/>
              <a:gd name="connsiteY4" fmla="*/ 919314 h 1838622"/>
              <a:gd name="connsiteX5" fmla="*/ 1892395 w 2339242"/>
              <a:gd name="connsiteY5" fmla="*/ 1642088 h 1838622"/>
              <a:gd name="connsiteX6" fmla="*/ 1169621 w 2339242"/>
              <a:gd name="connsiteY6" fmla="*/ 1838625 h 1838622"/>
              <a:gd name="connsiteX7" fmla="*/ 446847 w 2339242"/>
              <a:gd name="connsiteY7" fmla="*/ 1642088 h 1838622"/>
              <a:gd name="connsiteX8" fmla="*/ 1 w 2339242"/>
              <a:gd name="connsiteY8" fmla="*/ 919313 h 1838622"/>
              <a:gd name="connsiteX9" fmla="*/ 0 w 2339242"/>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39242" h="1838622">
                <a:moveTo>
                  <a:pt x="0" y="919311"/>
                </a:moveTo>
                <a:cubicBezTo>
                  <a:pt x="1" y="637265"/>
                  <a:pt x="164723" y="370829"/>
                  <a:pt x="446848" y="196537"/>
                </a:cubicBezTo>
                <a:cubicBezTo>
                  <a:pt x="652945" y="69215"/>
                  <a:pt x="907484" y="1"/>
                  <a:pt x="1169622" y="1"/>
                </a:cubicBezTo>
                <a:cubicBezTo>
                  <a:pt x="1431761" y="1"/>
                  <a:pt x="1686300" y="69216"/>
                  <a:pt x="1892396" y="196539"/>
                </a:cubicBezTo>
                <a:cubicBezTo>
                  <a:pt x="2174521" y="370831"/>
                  <a:pt x="2339242" y="637269"/>
                  <a:pt x="2339242" y="919314"/>
                </a:cubicBezTo>
                <a:cubicBezTo>
                  <a:pt x="2339242" y="1201360"/>
                  <a:pt x="2174520" y="1467797"/>
                  <a:pt x="1892395" y="1642088"/>
                </a:cubicBezTo>
                <a:cubicBezTo>
                  <a:pt x="1686298" y="1769411"/>
                  <a:pt x="1431759" y="1838625"/>
                  <a:pt x="1169621" y="1838625"/>
                </a:cubicBezTo>
                <a:cubicBezTo>
                  <a:pt x="907483" y="1838625"/>
                  <a:pt x="652943" y="1769410"/>
                  <a:pt x="446847" y="1642088"/>
                </a:cubicBezTo>
                <a:cubicBezTo>
                  <a:pt x="164722" y="1467796"/>
                  <a:pt x="0" y="1201359"/>
                  <a:pt x="1" y="919313"/>
                </a:cubicBezTo>
                <a:cubicBezTo>
                  <a:pt x="1" y="919312"/>
                  <a:pt x="0" y="919312"/>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75594" tIns="302280" rIns="375594" bIns="30228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Do something with them</a:t>
            </a:r>
            <a:endParaRPr lang="en-US" sz="2600" b="1" kern="1200" dirty="0">
              <a:solidFill>
                <a:schemeClr val="bg1"/>
              </a:solidFill>
            </a:endParaRPr>
          </a:p>
        </p:txBody>
      </p:sp>
      <p:sp>
        <p:nvSpPr>
          <p:cNvPr id="5" name="TextBox 4"/>
          <p:cNvSpPr txBox="1"/>
          <p:nvPr/>
        </p:nvSpPr>
        <p:spPr>
          <a:xfrm>
            <a:off x="3276600" y="4191000"/>
            <a:ext cx="2971800" cy="523220"/>
          </a:xfrm>
          <a:prstGeom prst="rect">
            <a:avLst/>
          </a:prstGeom>
          <a:noFill/>
        </p:spPr>
        <p:txBody>
          <a:bodyPr wrap="square" rtlCol="0">
            <a:spAutoFit/>
          </a:bodyPr>
          <a:lstStyle/>
          <a:p>
            <a:r>
              <a:rPr lang="en-US" sz="2800" b="1" dirty="0" smtClean="0"/>
              <a:t>Gal. 6:10; Js. 1:27</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2.5"/>
                                          </p:val>
                                        </p:tav>
                                        <p:tav tm="100000">
                                          <p:val>
                                            <p:strVal val="#ppt_w"/>
                                          </p:val>
                                        </p:tav>
                                      </p:tavLst>
                                    </p:anim>
                                    <p:anim calcmode="lin" valueType="num">
                                      <p:cBhvr>
                                        <p:cTn id="13" dur="500" fill="hold"/>
                                        <p:tgtEl>
                                          <p:spTgt spid="5"/>
                                        </p:tgtEl>
                                        <p:attrNameLst>
                                          <p:attrName>ppt_h</p:attrName>
                                        </p:attrNameLst>
                                      </p:cBhvr>
                                      <p:tavLst>
                                        <p:tav tm="0">
                                          <p:val>
                                            <p:strVal val="#ppt_h*0.01"/>
                                          </p:val>
                                        </p:tav>
                                        <p:tav tm="100000">
                                          <p:val>
                                            <p:strVal val="#ppt_h"/>
                                          </p:val>
                                        </p:tav>
                                      </p:tavLst>
                                    </p:anim>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h+1"/>
                                          </p:val>
                                        </p:tav>
                                        <p:tav tm="100000">
                                          <p:val>
                                            <p:strVal val="#ppt_y"/>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up)">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right)">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8" name="Freeform 7"/>
          <p:cNvSpPr/>
          <p:nvPr/>
        </p:nvSpPr>
        <p:spPr>
          <a:xfrm>
            <a:off x="2815487" y="1552277"/>
            <a:ext cx="3677245" cy="3677245"/>
          </a:xfrm>
          <a:custGeom>
            <a:avLst/>
            <a:gdLst>
              <a:gd name="connsiteX0" fmla="*/ 0 w 3677245"/>
              <a:gd name="connsiteY0" fmla="*/ 1838623 h 3677245"/>
              <a:gd name="connsiteX1" fmla="*/ 538522 w 3677245"/>
              <a:gd name="connsiteY1" fmla="*/ 538520 h 3677245"/>
              <a:gd name="connsiteX2" fmla="*/ 1838626 w 3677245"/>
              <a:gd name="connsiteY2" fmla="*/ 2 h 3677245"/>
              <a:gd name="connsiteX3" fmla="*/ 3138729 w 3677245"/>
              <a:gd name="connsiteY3" fmla="*/ 538524 h 3677245"/>
              <a:gd name="connsiteX4" fmla="*/ 3677247 w 3677245"/>
              <a:gd name="connsiteY4" fmla="*/ 1838628 h 3677245"/>
              <a:gd name="connsiteX5" fmla="*/ 3138726 w 3677245"/>
              <a:gd name="connsiteY5" fmla="*/ 3138731 h 3677245"/>
              <a:gd name="connsiteX6" fmla="*/ 1838623 w 3677245"/>
              <a:gd name="connsiteY6" fmla="*/ 3677251 h 3677245"/>
              <a:gd name="connsiteX7" fmla="*/ 538520 w 3677245"/>
              <a:gd name="connsiteY7" fmla="*/ 3138730 h 3677245"/>
              <a:gd name="connsiteX8" fmla="*/ 1 w 3677245"/>
              <a:gd name="connsiteY8" fmla="*/ 1838626 h 3677245"/>
              <a:gd name="connsiteX9" fmla="*/ 0 w 3677245"/>
              <a:gd name="connsiteY9" fmla="*/ 1838623 h 3677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77245" h="3677245">
                <a:moveTo>
                  <a:pt x="0" y="1838623"/>
                </a:moveTo>
                <a:cubicBezTo>
                  <a:pt x="1" y="1350990"/>
                  <a:pt x="193713" y="883329"/>
                  <a:pt x="538522" y="538520"/>
                </a:cubicBezTo>
                <a:cubicBezTo>
                  <a:pt x="883331" y="193712"/>
                  <a:pt x="1350993" y="1"/>
                  <a:pt x="1838626" y="2"/>
                </a:cubicBezTo>
                <a:cubicBezTo>
                  <a:pt x="2326259" y="3"/>
                  <a:pt x="2793920" y="193715"/>
                  <a:pt x="3138729" y="538524"/>
                </a:cubicBezTo>
                <a:cubicBezTo>
                  <a:pt x="3483537" y="883333"/>
                  <a:pt x="3677248" y="1350995"/>
                  <a:pt x="3677247" y="1838628"/>
                </a:cubicBezTo>
                <a:cubicBezTo>
                  <a:pt x="3677247" y="2326261"/>
                  <a:pt x="3483535" y="2793922"/>
                  <a:pt x="3138726" y="3138731"/>
                </a:cubicBezTo>
                <a:cubicBezTo>
                  <a:pt x="2793917" y="3483540"/>
                  <a:pt x="2326256" y="3677251"/>
                  <a:pt x="1838623" y="3677251"/>
                </a:cubicBezTo>
                <a:cubicBezTo>
                  <a:pt x="1350990" y="3677251"/>
                  <a:pt x="883329" y="3483539"/>
                  <a:pt x="538520" y="3138730"/>
                </a:cubicBezTo>
                <a:cubicBezTo>
                  <a:pt x="193711" y="2793921"/>
                  <a:pt x="0" y="2326260"/>
                  <a:pt x="1" y="1838626"/>
                </a:cubicBezTo>
                <a:cubicBezTo>
                  <a:pt x="1" y="1838625"/>
                  <a:pt x="0" y="1838624"/>
                  <a:pt x="0" y="1838623"/>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12180" tIns="612180" rIns="612180" bIns="612180" numCol="1" spcCol="1270" anchor="ctr" anchorCtr="0">
            <a:noAutofit/>
          </a:bodyPr>
          <a:lstStyle/>
          <a:p>
            <a:pPr lvl="0" algn="ctr" defTabSz="2578100">
              <a:lnSpc>
                <a:spcPct val="90000"/>
              </a:lnSpc>
              <a:spcBef>
                <a:spcPct val="0"/>
              </a:spcBef>
              <a:spcAft>
                <a:spcPct val="35000"/>
              </a:spcAft>
            </a:pPr>
            <a:r>
              <a:rPr lang="en-US" sz="5800" b="1" kern="1200"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Among the family</a:t>
            </a:r>
            <a:endParaRPr lang="en-US" sz="5800" b="1" kern="1200"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9" name="Freeform 8"/>
          <p:cNvSpPr/>
          <p:nvPr/>
        </p:nvSpPr>
        <p:spPr>
          <a:xfrm>
            <a:off x="3734798" y="76856"/>
            <a:ext cx="1838622" cy="1838622"/>
          </a:xfrm>
          <a:custGeom>
            <a:avLst/>
            <a:gdLst>
              <a:gd name="connsiteX0" fmla="*/ 0 w 1838622"/>
              <a:gd name="connsiteY0" fmla="*/ 919311 h 1838622"/>
              <a:gd name="connsiteX1" fmla="*/ 269261 w 1838622"/>
              <a:gd name="connsiteY1" fmla="*/ 269260 h 1838622"/>
              <a:gd name="connsiteX2" fmla="*/ 919313 w 1838622"/>
              <a:gd name="connsiteY2" fmla="*/ 1 h 1838622"/>
              <a:gd name="connsiteX3" fmla="*/ 1569364 w 1838622"/>
              <a:gd name="connsiteY3" fmla="*/ 269262 h 1838622"/>
              <a:gd name="connsiteX4" fmla="*/ 1838623 w 1838622"/>
              <a:gd name="connsiteY4" fmla="*/ 919314 h 1838622"/>
              <a:gd name="connsiteX5" fmla="*/ 1569363 w 1838622"/>
              <a:gd name="connsiteY5" fmla="*/ 1569365 h 1838622"/>
              <a:gd name="connsiteX6" fmla="*/ 919312 w 1838622"/>
              <a:gd name="connsiteY6" fmla="*/ 1838625 h 1838622"/>
              <a:gd name="connsiteX7" fmla="*/ 269261 w 1838622"/>
              <a:gd name="connsiteY7" fmla="*/ 1569364 h 1838622"/>
              <a:gd name="connsiteX8" fmla="*/ 2 w 1838622"/>
              <a:gd name="connsiteY8" fmla="*/ 919312 h 1838622"/>
              <a:gd name="connsiteX9" fmla="*/ 0 w 1838622"/>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38622" h="1838622">
                <a:moveTo>
                  <a:pt x="0" y="919311"/>
                </a:moveTo>
                <a:cubicBezTo>
                  <a:pt x="0" y="675494"/>
                  <a:pt x="96856" y="441664"/>
                  <a:pt x="269261" y="269260"/>
                </a:cubicBezTo>
                <a:cubicBezTo>
                  <a:pt x="441666" y="96856"/>
                  <a:pt x="675496" y="1"/>
                  <a:pt x="919313" y="1"/>
                </a:cubicBezTo>
                <a:cubicBezTo>
                  <a:pt x="1163130" y="1"/>
                  <a:pt x="1396960" y="96857"/>
                  <a:pt x="1569364" y="269262"/>
                </a:cubicBezTo>
                <a:cubicBezTo>
                  <a:pt x="1741768" y="441667"/>
                  <a:pt x="1838623" y="675497"/>
                  <a:pt x="1838623" y="919314"/>
                </a:cubicBezTo>
                <a:cubicBezTo>
                  <a:pt x="1838623" y="1163131"/>
                  <a:pt x="1741767" y="1396961"/>
                  <a:pt x="1569363" y="1569365"/>
                </a:cubicBezTo>
                <a:cubicBezTo>
                  <a:pt x="1396959" y="1741769"/>
                  <a:pt x="1163128" y="1838625"/>
                  <a:pt x="919312" y="1838625"/>
                </a:cubicBezTo>
                <a:cubicBezTo>
                  <a:pt x="675495" y="1838625"/>
                  <a:pt x="441665" y="1741769"/>
                  <a:pt x="269261" y="1569364"/>
                </a:cubicBezTo>
                <a:cubicBezTo>
                  <a:pt x="96857" y="1396960"/>
                  <a:pt x="1" y="1163129"/>
                  <a:pt x="2" y="919312"/>
                </a:cubicBezTo>
                <a:cubicBezTo>
                  <a:pt x="1" y="919312"/>
                  <a:pt x="1" y="919311"/>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306090" tIns="306090" rIns="306090"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Say, do nothing</a:t>
            </a:r>
            <a:endParaRPr lang="en-US" sz="2900" b="1" kern="1200" dirty="0">
              <a:solidFill>
                <a:schemeClr val="bg1"/>
              </a:solidFill>
            </a:endParaRPr>
          </a:p>
        </p:txBody>
      </p:sp>
      <p:sp>
        <p:nvSpPr>
          <p:cNvPr id="10" name="Freeform 9"/>
          <p:cNvSpPr/>
          <p:nvPr/>
        </p:nvSpPr>
        <p:spPr>
          <a:xfrm>
            <a:off x="5654155" y="2471588"/>
            <a:ext cx="2789374" cy="1838622"/>
          </a:xfrm>
          <a:custGeom>
            <a:avLst/>
            <a:gdLst>
              <a:gd name="connsiteX0" fmla="*/ 0 w 2789374"/>
              <a:gd name="connsiteY0" fmla="*/ 919311 h 1838622"/>
              <a:gd name="connsiteX1" fmla="*/ 627124 w 2789374"/>
              <a:gd name="connsiteY1" fmla="*/ 151747 h 1838622"/>
              <a:gd name="connsiteX2" fmla="*/ 1394689 w 2789374"/>
              <a:gd name="connsiteY2" fmla="*/ 1 h 1838622"/>
              <a:gd name="connsiteX3" fmla="*/ 2162254 w 2789374"/>
              <a:gd name="connsiteY3" fmla="*/ 151748 h 1838622"/>
              <a:gd name="connsiteX4" fmla="*/ 2789375 w 2789374"/>
              <a:gd name="connsiteY4" fmla="*/ 919314 h 1838622"/>
              <a:gd name="connsiteX5" fmla="*/ 2162252 w 2789374"/>
              <a:gd name="connsiteY5" fmla="*/ 1686879 h 1838622"/>
              <a:gd name="connsiteX6" fmla="*/ 1394687 w 2789374"/>
              <a:gd name="connsiteY6" fmla="*/ 1838625 h 1838622"/>
              <a:gd name="connsiteX7" fmla="*/ 627122 w 2789374"/>
              <a:gd name="connsiteY7" fmla="*/ 1686878 h 1838622"/>
              <a:gd name="connsiteX8" fmla="*/ 1 w 2789374"/>
              <a:gd name="connsiteY8" fmla="*/ 919312 h 1838622"/>
              <a:gd name="connsiteX9" fmla="*/ 0 w 2789374"/>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89374" h="1838622">
                <a:moveTo>
                  <a:pt x="0" y="919311"/>
                </a:moveTo>
                <a:cubicBezTo>
                  <a:pt x="1" y="610236"/>
                  <a:pt x="235624" y="321846"/>
                  <a:pt x="627124" y="151747"/>
                </a:cubicBezTo>
                <a:cubicBezTo>
                  <a:pt x="854950" y="52761"/>
                  <a:pt x="1121822" y="1"/>
                  <a:pt x="1394689" y="1"/>
                </a:cubicBezTo>
                <a:cubicBezTo>
                  <a:pt x="1667556" y="1"/>
                  <a:pt x="1934428" y="52762"/>
                  <a:pt x="2162254" y="151748"/>
                </a:cubicBezTo>
                <a:cubicBezTo>
                  <a:pt x="2553754" y="321848"/>
                  <a:pt x="2789376" y="610239"/>
                  <a:pt x="2789375" y="919314"/>
                </a:cubicBezTo>
                <a:cubicBezTo>
                  <a:pt x="2789375" y="1228390"/>
                  <a:pt x="2553752" y="1516779"/>
                  <a:pt x="2162252" y="1686879"/>
                </a:cubicBezTo>
                <a:cubicBezTo>
                  <a:pt x="1934426" y="1785865"/>
                  <a:pt x="1667554" y="1838625"/>
                  <a:pt x="1394687" y="1838625"/>
                </a:cubicBezTo>
                <a:cubicBezTo>
                  <a:pt x="1121820" y="1838625"/>
                  <a:pt x="854948" y="1785864"/>
                  <a:pt x="627122" y="1686878"/>
                </a:cubicBezTo>
                <a:cubicBezTo>
                  <a:pt x="235622" y="1516778"/>
                  <a:pt x="0" y="1228388"/>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45325" tIns="306090" rIns="445325"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nothing; expect them to</a:t>
            </a:r>
            <a:endParaRPr lang="en-US" sz="2900" b="1" kern="1200" dirty="0">
              <a:solidFill>
                <a:schemeClr val="bg1"/>
              </a:solidFill>
            </a:endParaRPr>
          </a:p>
        </p:txBody>
      </p:sp>
      <p:sp>
        <p:nvSpPr>
          <p:cNvPr id="11" name="Freeform 10"/>
          <p:cNvSpPr/>
          <p:nvPr/>
        </p:nvSpPr>
        <p:spPr>
          <a:xfrm>
            <a:off x="2387327" y="4866320"/>
            <a:ext cx="4533565" cy="1838622"/>
          </a:xfrm>
          <a:custGeom>
            <a:avLst/>
            <a:gdLst>
              <a:gd name="connsiteX0" fmla="*/ 0 w 4533565"/>
              <a:gd name="connsiteY0" fmla="*/ 919311 h 1838622"/>
              <a:gd name="connsiteX1" fmla="*/ 1414869 w 4533565"/>
              <a:gd name="connsiteY1" fmla="*/ 67397 h 1838622"/>
              <a:gd name="connsiteX2" fmla="*/ 2266785 w 4533565"/>
              <a:gd name="connsiteY2" fmla="*/ 3 h 1838622"/>
              <a:gd name="connsiteX3" fmla="*/ 3118703 w 4533565"/>
              <a:gd name="connsiteY3" fmla="*/ 67398 h 1838622"/>
              <a:gd name="connsiteX4" fmla="*/ 4533567 w 4533565"/>
              <a:gd name="connsiteY4" fmla="*/ 919318 h 1838622"/>
              <a:gd name="connsiteX5" fmla="*/ 3118700 w 4533565"/>
              <a:gd name="connsiteY5" fmla="*/ 1771235 h 1838622"/>
              <a:gd name="connsiteX6" fmla="*/ 2266783 w 4533565"/>
              <a:gd name="connsiteY6" fmla="*/ 1838629 h 1838622"/>
              <a:gd name="connsiteX7" fmla="*/ 1414866 w 4533565"/>
              <a:gd name="connsiteY7" fmla="*/ 1771234 h 1838622"/>
              <a:gd name="connsiteX8" fmla="*/ 1 w 4533565"/>
              <a:gd name="connsiteY8" fmla="*/ 919315 h 1838622"/>
              <a:gd name="connsiteX9" fmla="*/ 0 w 453356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3565" h="1838622">
                <a:moveTo>
                  <a:pt x="0" y="919311"/>
                </a:moveTo>
                <a:cubicBezTo>
                  <a:pt x="3" y="545004"/>
                  <a:pt x="559584" y="208071"/>
                  <a:pt x="1414869" y="67397"/>
                </a:cubicBezTo>
                <a:cubicBezTo>
                  <a:pt x="1685486" y="22887"/>
                  <a:pt x="1974760" y="3"/>
                  <a:pt x="2266785" y="3"/>
                </a:cubicBezTo>
                <a:cubicBezTo>
                  <a:pt x="2558811" y="3"/>
                  <a:pt x="2848085" y="22887"/>
                  <a:pt x="3118703" y="67398"/>
                </a:cubicBezTo>
                <a:cubicBezTo>
                  <a:pt x="3973991" y="208073"/>
                  <a:pt x="4533571" y="545009"/>
                  <a:pt x="4533567" y="919318"/>
                </a:cubicBezTo>
                <a:cubicBezTo>
                  <a:pt x="4533567" y="1293626"/>
                  <a:pt x="3973986" y="1630560"/>
                  <a:pt x="3118700" y="1771235"/>
                </a:cubicBezTo>
                <a:cubicBezTo>
                  <a:pt x="2848083" y="1815745"/>
                  <a:pt x="2558809" y="1838629"/>
                  <a:pt x="2266783" y="1838629"/>
                </a:cubicBezTo>
                <a:cubicBezTo>
                  <a:pt x="1974757" y="1838629"/>
                  <a:pt x="1685483" y="1815745"/>
                  <a:pt x="1414866" y="1771234"/>
                </a:cubicBezTo>
                <a:cubicBezTo>
                  <a:pt x="559579" y="1630559"/>
                  <a:pt x="-2" y="1293624"/>
                  <a:pt x="1" y="919315"/>
                </a:cubicBezTo>
                <a:cubicBezTo>
                  <a:pt x="1" y="919314"/>
                  <a:pt x="0" y="919312"/>
                  <a:pt x="0" y="919311"/>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700756" tIns="306090" rIns="700756"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alone; hope they will</a:t>
            </a:r>
            <a:endParaRPr lang="en-US" sz="2900" b="1" kern="1200" dirty="0">
              <a:solidFill>
                <a:schemeClr val="bg1"/>
              </a:solidFill>
            </a:endParaRPr>
          </a:p>
        </p:txBody>
      </p:sp>
      <p:sp>
        <p:nvSpPr>
          <p:cNvPr id="12" name="Freeform 11"/>
          <p:cNvSpPr/>
          <p:nvPr/>
        </p:nvSpPr>
        <p:spPr>
          <a:xfrm>
            <a:off x="929070" y="2471588"/>
            <a:ext cx="2660615" cy="1838622"/>
          </a:xfrm>
          <a:custGeom>
            <a:avLst/>
            <a:gdLst>
              <a:gd name="connsiteX0" fmla="*/ 0 w 2660615"/>
              <a:gd name="connsiteY0" fmla="*/ 919311 h 1838622"/>
              <a:gd name="connsiteX1" fmla="*/ 574015 w 2660615"/>
              <a:gd name="connsiteY1" fmla="*/ 163017 h 1838622"/>
              <a:gd name="connsiteX2" fmla="*/ 1330310 w 2660615"/>
              <a:gd name="connsiteY2" fmla="*/ 1 h 1838622"/>
              <a:gd name="connsiteX3" fmla="*/ 2086605 w 2660615"/>
              <a:gd name="connsiteY3" fmla="*/ 163018 h 1838622"/>
              <a:gd name="connsiteX4" fmla="*/ 2660617 w 2660615"/>
              <a:gd name="connsiteY4" fmla="*/ 919314 h 1838622"/>
              <a:gd name="connsiteX5" fmla="*/ 2086603 w 2660615"/>
              <a:gd name="connsiteY5" fmla="*/ 1675609 h 1838622"/>
              <a:gd name="connsiteX6" fmla="*/ 1330308 w 2660615"/>
              <a:gd name="connsiteY6" fmla="*/ 1838625 h 1838622"/>
              <a:gd name="connsiteX7" fmla="*/ 574013 w 2660615"/>
              <a:gd name="connsiteY7" fmla="*/ 1675608 h 1838622"/>
              <a:gd name="connsiteX8" fmla="*/ 1 w 2660615"/>
              <a:gd name="connsiteY8" fmla="*/ 919312 h 1838622"/>
              <a:gd name="connsiteX9" fmla="*/ 0 w 2660615"/>
              <a:gd name="connsiteY9" fmla="*/ 919311 h 183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60615" h="1838622">
                <a:moveTo>
                  <a:pt x="0" y="919311"/>
                </a:moveTo>
                <a:cubicBezTo>
                  <a:pt x="1" y="617368"/>
                  <a:pt x="214560" y="334675"/>
                  <a:pt x="574015" y="163017"/>
                </a:cubicBezTo>
                <a:cubicBezTo>
                  <a:pt x="796306" y="56862"/>
                  <a:pt x="1060105" y="1"/>
                  <a:pt x="1330310" y="1"/>
                </a:cubicBezTo>
                <a:cubicBezTo>
                  <a:pt x="1600515" y="1"/>
                  <a:pt x="1864314" y="56862"/>
                  <a:pt x="2086605" y="163018"/>
                </a:cubicBezTo>
                <a:cubicBezTo>
                  <a:pt x="2446060" y="334677"/>
                  <a:pt x="2660618" y="617371"/>
                  <a:pt x="2660617" y="919314"/>
                </a:cubicBezTo>
                <a:cubicBezTo>
                  <a:pt x="2660617" y="1221258"/>
                  <a:pt x="2446058" y="1503951"/>
                  <a:pt x="2086603" y="1675609"/>
                </a:cubicBezTo>
                <a:cubicBezTo>
                  <a:pt x="1864312" y="1781764"/>
                  <a:pt x="1600513" y="1838625"/>
                  <a:pt x="1330308" y="1838625"/>
                </a:cubicBezTo>
                <a:cubicBezTo>
                  <a:pt x="1060103" y="1838625"/>
                  <a:pt x="796304" y="1781764"/>
                  <a:pt x="574013" y="1675608"/>
                </a:cubicBezTo>
                <a:cubicBezTo>
                  <a:pt x="214558" y="1503949"/>
                  <a:pt x="0" y="1221256"/>
                  <a:pt x="1" y="919312"/>
                </a:cubicBezTo>
                <a:lnTo>
                  <a:pt x="0" y="919311"/>
                </a:ln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26468" tIns="306090" rIns="426468" bIns="3060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Do something with them</a:t>
            </a:r>
            <a:endParaRPr lang="en-US" sz="2900" b="1" kern="1200" dirty="0">
              <a:solidFill>
                <a:schemeClr val="bg1"/>
              </a:solidFill>
            </a:endParaRPr>
          </a:p>
        </p:txBody>
      </p:sp>
      <p:sp>
        <p:nvSpPr>
          <p:cNvPr id="5" name="Content Placeholder 2"/>
          <p:cNvSpPr txBox="1">
            <a:spLocks/>
          </p:cNvSpPr>
          <p:nvPr/>
        </p:nvSpPr>
        <p:spPr>
          <a:xfrm>
            <a:off x="0" y="228600"/>
            <a:ext cx="2743200" cy="15240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III. To do God’s work WITH you  Eph. 6:4</a:t>
            </a:r>
          </a:p>
        </p:txBody>
      </p:sp>
      <p:sp>
        <p:nvSpPr>
          <p:cNvPr id="6" name="TextBox 5"/>
          <p:cNvSpPr txBox="1"/>
          <p:nvPr/>
        </p:nvSpPr>
        <p:spPr>
          <a:xfrm>
            <a:off x="3886200" y="4429780"/>
            <a:ext cx="1828800" cy="523220"/>
          </a:xfrm>
          <a:prstGeom prst="rect">
            <a:avLst/>
          </a:prstGeom>
          <a:noFill/>
        </p:spPr>
        <p:txBody>
          <a:bodyPr wrap="square" rtlCol="0">
            <a:spAutoFit/>
          </a:bodyPr>
          <a:lstStyle/>
          <a:p>
            <a:r>
              <a:rPr lang="en-US" sz="2800" b="1" dirty="0" smtClean="0"/>
              <a:t>Eph. 6:4</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strVal val="#ppt_w*2.5"/>
                                          </p:val>
                                        </p:tav>
                                        <p:tav tm="100000">
                                          <p:val>
                                            <p:strVal val="#ppt_w"/>
                                          </p:val>
                                        </p:tav>
                                      </p:tavLst>
                                    </p:anim>
                                    <p:anim calcmode="lin" valueType="num">
                                      <p:cBhvr>
                                        <p:cTn id="13" dur="500" fill="hold"/>
                                        <p:tgtEl>
                                          <p:spTgt spid="6"/>
                                        </p:tgtEl>
                                        <p:attrNameLst>
                                          <p:attrName>ppt_h</p:attrName>
                                        </p:attrNameLst>
                                      </p:cBhvr>
                                      <p:tavLst>
                                        <p:tav tm="0">
                                          <p:val>
                                            <p:strVal val="#ppt_h*0.01"/>
                                          </p:val>
                                        </p:tav>
                                        <p:tav tm="100000">
                                          <p:val>
                                            <p:strVal val="#ppt_h"/>
                                          </p:val>
                                        </p:tav>
                                      </p:tavLst>
                                    </p:anim>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h+1"/>
                                          </p:val>
                                        </p:tav>
                                        <p:tav tm="100000">
                                          <p:val>
                                            <p:strVal val="#ppt_y"/>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right)">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eaLnBrk="1" hangingPunct="1">
              <a:defRPr/>
            </a:pPr>
            <a:endParaRPr lang="en-US" dirty="0" smtClean="0"/>
          </a:p>
        </p:txBody>
      </p:sp>
      <p:sp>
        <p:nvSpPr>
          <p:cNvPr id="4" name="Title 3"/>
          <p:cNvSpPr>
            <a:spLocks noGrp="1"/>
          </p:cNvSpPr>
          <p:nvPr>
            <p:ph type="ctrTitle"/>
          </p:nvPr>
        </p:nvSpPr>
        <p:spPr/>
        <p:txBody>
          <a:bodyPr/>
          <a:lstStyle/>
          <a:p>
            <a:endParaRPr lang="en-US"/>
          </a:p>
        </p:txBody>
      </p:sp>
      <p:sp>
        <p:nvSpPr>
          <p:cNvPr id="5" name="Title 1"/>
          <p:cNvSpPr txBox="1">
            <a:spLocks/>
          </p:cNvSpPr>
          <p:nvPr/>
        </p:nvSpPr>
        <p:spPr>
          <a:xfrm>
            <a:off x="685800" y="58737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4800" smtClean="0">
                <a:latin typeface="Impact" panose="020B0806030902050204" pitchFamily="34" charset="0"/>
              </a:rPr>
              <a:t>6570 days</a:t>
            </a:r>
            <a:br>
              <a:rPr lang="en-US" sz="4800" smtClean="0">
                <a:latin typeface="Impact" panose="020B0806030902050204" pitchFamily="34" charset="0"/>
              </a:rPr>
            </a:br>
            <a:r>
              <a:rPr lang="en-US" sz="3200" smtClean="0">
                <a:latin typeface="Kristen ITC" pitchFamily="66" charset="0"/>
              </a:rPr>
              <a:t>to train up a child</a:t>
            </a:r>
            <a:endParaRPr lang="en-US" dirty="0" smtClean="0"/>
          </a:p>
        </p:txBody>
      </p:sp>
      <p:pic>
        <p:nvPicPr>
          <p:cNvPr id="6" name="Picture 2" descr="Shoes, Legs, Camping, Children Grow, Sneakers"/>
          <p:cNvPicPr>
            <a:picLocks noChangeAspect="1" noChangeArrowheads="1"/>
          </p:cNvPicPr>
          <p:nvPr/>
        </p:nvPicPr>
        <p:blipFill rotWithShape="1">
          <a:blip r:embed="rId2">
            <a:extLst>
              <a:ext uri="{28A0092B-C50C-407E-A947-70E740481C1C}">
                <a14:useLocalDpi xmlns:a14="http://schemas.microsoft.com/office/drawing/2010/main" val="0"/>
              </a:ext>
            </a:extLst>
          </a:blip>
          <a:srcRect l="10645" t="50000" r="7524" b="18336"/>
          <a:stretch/>
        </p:blipFill>
        <p:spPr bwMode="auto">
          <a:xfrm>
            <a:off x="0" y="3048000"/>
            <a:ext cx="9143999"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6692</TotalTime>
  <Words>337</Words>
  <Application>Microsoft Office PowerPoint</Application>
  <PresentationFormat>On-screen Show (4:3)</PresentationFormat>
  <Paragraphs>62</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6570 days to train up a child</vt:lpstr>
      <vt:lpstr>6570 days to train up a child</vt:lpstr>
      <vt:lpstr>6570 days to train up a child</vt:lpstr>
      <vt:lpstr>PowerPoint Presentation</vt:lpstr>
      <vt:lpstr>PowerPoint Presentation</vt:lpstr>
      <vt:lpstr>PowerPoint Presentation</vt:lpstr>
      <vt:lpstr>PowerPoint Presentation</vt:lpstr>
      <vt:lpstr>PowerPoint Presentation</vt:lpstr>
      <vt:lpstr>“What Must I Do To Be Saved?”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Halbrook</dc:creator>
  <cp:lastModifiedBy>David Halbrook</cp:lastModifiedBy>
  <cp:revision>42</cp:revision>
  <dcterms:created xsi:type="dcterms:W3CDTF">2013-05-17T20:30:57Z</dcterms:created>
  <dcterms:modified xsi:type="dcterms:W3CDTF">2020-03-08T21:28:51Z</dcterms:modified>
</cp:coreProperties>
</file>